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Lato"/>
      <p:regular r:id="rId27"/>
      <p:bold r:id="rId28"/>
      <p:italic r:id="rId29"/>
      <p:boldItalic r:id="rId30"/>
    </p:embeddedFont>
    <p:embeddedFont>
      <p:font typeface="Fugaz One"/>
      <p:regular r:id="rId31"/>
    </p:embeddedFont>
    <p:embeddedFont>
      <p:font typeface="Helvetica Neue"/>
      <p:regular r:id="rId32"/>
      <p:bold r:id="rId33"/>
      <p:italic r:id="rId34"/>
      <p:boldItalic r:id="rId35"/>
    </p:embeddedFont>
    <p:embeddedFont>
      <p:font typeface="Merriweather"/>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ugazOne-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37" Type="http://schemas.openxmlformats.org/officeDocument/2006/relationships/font" Target="fonts/Merriweather-bold.fntdata"/><Relationship Id="rId14" Type="http://schemas.openxmlformats.org/officeDocument/2006/relationships/slide" Target="slides/slide9.xml"/><Relationship Id="rId36" Type="http://schemas.openxmlformats.org/officeDocument/2006/relationships/font" Target="fonts/Merriweather-regular.fntdata"/><Relationship Id="rId17" Type="http://schemas.openxmlformats.org/officeDocument/2006/relationships/slide" Target="slides/slide12.xml"/><Relationship Id="rId39" Type="http://schemas.openxmlformats.org/officeDocument/2006/relationships/font" Target="fonts/Merriweather-boldItalic.fntdata"/><Relationship Id="rId16" Type="http://schemas.openxmlformats.org/officeDocument/2006/relationships/slide" Target="slides/slide11.xml"/><Relationship Id="rId38" Type="http://schemas.openxmlformats.org/officeDocument/2006/relationships/font" Target="fonts/Merriweath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ag.ca.gov/prop65/60-day-notice-search"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ject.cato.org/sites/cato.org/files/serials/files/regulation/2014/1/regulation-v36n4-6.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ginfo.legislature.ca.gov/faces/codes_displaySection.xhtml?sectionNum=25249.7&amp;lawCode=HSC" TargetMode="External"/><Relationship Id="rId3" Type="http://schemas.openxmlformats.org/officeDocument/2006/relationships/hyperlink" Target="https://www.intertek.com/consumer/insight-bulletins/prop-65-60-day-notices-analysis-03-202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65warnings.ca.gov/businesses/frequently-asked-questions-business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h.org/stories/proposition-65-protecting-california-and-the-nation-from-toxic-chemical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a focus on Environmental Justice and the most beneficial aspects of this proposition for EJ communities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Key Q: how do you research if a company already published a notice?/how do you find out if they published? Email oehha</a:t>
            </a:r>
            <a:endParaRPr/>
          </a:p>
          <a:p>
            <a:pPr indent="0" lvl="0" marL="0" rtl="0" algn="l">
              <a:spcBef>
                <a:spcPts val="0"/>
              </a:spcBef>
              <a:spcAft>
                <a:spcPts val="0"/>
              </a:spcAft>
              <a:buNone/>
            </a:pPr>
            <a:r>
              <a:rPr lang="en"/>
              <a:t>Ex. lennar</a:t>
            </a:r>
            <a:endParaRPr/>
          </a:p>
          <a:p>
            <a:pPr indent="0" lvl="0" marL="0" rtl="0" algn="l">
              <a:spcBef>
                <a:spcPts val="0"/>
              </a:spcBef>
              <a:spcAft>
                <a:spcPts val="0"/>
              </a:spcAft>
              <a:buNone/>
            </a:pPr>
            <a:r>
              <a:rPr lang="en"/>
              <a:t>A: (?) </a:t>
            </a:r>
            <a:r>
              <a:rPr lang="en" u="sng">
                <a:solidFill>
                  <a:schemeClr val="hlink"/>
                </a:solidFill>
                <a:hlinkClick r:id="rId2"/>
              </a:rPr>
              <a:t>60-Day Notice Search | State of California - Department of Justice - Office of the Attorney General</a:t>
            </a:r>
            <a:r>
              <a:rPr lang="en"/>
              <a:t> </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a9103d5b7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a9103d5b7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a9103d5b7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a9103d5b7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latin typeface="Times New Roman"/>
                <a:ea typeface="Times New Roman"/>
                <a:cs typeface="Times New Roman"/>
                <a:sym typeface="Times New Roman"/>
              </a:rPr>
              <a:t>In a </a:t>
            </a:r>
            <a:r>
              <a:rPr lang="en" sz="1000">
                <a:solidFill>
                  <a:srgbClr val="665ED0"/>
                </a:solidFill>
                <a:uFill>
                  <a:noFill/>
                </a:uFill>
                <a:latin typeface="Times New Roman"/>
                <a:ea typeface="Times New Roman"/>
                <a:cs typeface="Times New Roman"/>
                <a:sym typeface="Times New Roman"/>
                <a:hlinkClick r:id="rId2">
                  <a:extLst>
                    <a:ext uri="{A12FA001-AC4F-418D-AE19-62706E023703}">
                      <ahyp:hlinkClr val="tx"/>
                    </a:ext>
                  </a:extLst>
                </a:hlinkClick>
              </a:rPr>
              <a:t>2014 Property and Environment Research Center (PERC) study</a:t>
            </a:r>
            <a:r>
              <a:rPr lang="en" sz="1000">
                <a:latin typeface="Times New Roman"/>
                <a:ea typeface="Times New Roman"/>
                <a:cs typeface="Times New Roman"/>
                <a:sym typeface="Times New Roman"/>
              </a:rPr>
              <a:t>, cancer rates in California have not fallen significantly since Prop 65 took place compared to other states. Little to no statistical support was found that Prop 65 significantly influenced cancer rates in California. Lack of available data didn't allow for similar examination of the law's effect on reproductive health.</a:t>
            </a:r>
            <a:endParaRPr sz="100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123750c22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123750c2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 to the ‘toxic enforcement’ aspect of the 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99301a97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99301a97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123750c22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123750c22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99301a97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99301a97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hlink"/>
                </a:solidFill>
                <a:hlinkClick r:id="rId2"/>
              </a:rPr>
              <a:t>https://leginfo.legislature.ca.gov/faces/codes_displaySection.xhtml?sectionNum=25249.7&amp;lawCode=HSC</a:t>
            </a:r>
            <a:endParaRPr sz="1250">
              <a:latin typeface="Open Sans"/>
              <a:ea typeface="Open Sans"/>
              <a:cs typeface="Open Sans"/>
              <a:sym typeface="Open Sans"/>
            </a:endParaRPr>
          </a:p>
          <a:p>
            <a:pPr indent="0" lvl="0" marL="0" rtl="0" algn="l">
              <a:lnSpc>
                <a:spcPct val="115000"/>
              </a:lnSpc>
              <a:spcBef>
                <a:spcPts val="1600"/>
              </a:spcBef>
              <a:spcAft>
                <a:spcPts val="0"/>
              </a:spcAft>
              <a:buNone/>
            </a:pPr>
            <a:r>
              <a:rPr lang="en" sz="1250" u="sng">
                <a:solidFill>
                  <a:schemeClr val="hlink"/>
                </a:solidFill>
                <a:latin typeface="Open Sans"/>
                <a:ea typeface="Open Sans"/>
                <a:cs typeface="Open Sans"/>
                <a:sym typeface="Open Sans"/>
                <a:hlinkClick r:id="rId3"/>
              </a:rPr>
              <a:t>https://www.intertek.com/consumer/insight-bulletins/prop-65-60-day-notices-analysis-03-2022/</a:t>
            </a:r>
            <a:r>
              <a:rPr lang="en" sz="1250">
                <a:latin typeface="Open Sans"/>
                <a:ea typeface="Open Sans"/>
                <a:cs typeface="Open Sans"/>
                <a:sym typeface="Open Sans"/>
              </a:rPr>
              <a:t> </a:t>
            </a:r>
            <a:endParaRPr sz="1250">
              <a:latin typeface="Open Sans"/>
              <a:ea typeface="Open Sans"/>
              <a:cs typeface="Open Sans"/>
              <a:sym typeface="Open Sans"/>
            </a:endParaRPr>
          </a:p>
          <a:p>
            <a:pPr indent="0" lvl="0" marL="0" rtl="0" algn="l">
              <a:lnSpc>
                <a:spcPct val="115000"/>
              </a:lnSpc>
              <a:spcBef>
                <a:spcPts val="1600"/>
              </a:spcBef>
              <a:spcAft>
                <a:spcPts val="0"/>
              </a:spcAft>
              <a:buNone/>
            </a:pPr>
            <a:r>
              <a:rPr lang="en" sz="1250">
                <a:latin typeface="Open Sans"/>
                <a:ea typeface="Open Sans"/>
                <a:cs typeface="Open Sans"/>
                <a:sym typeface="Open Sans"/>
              </a:rPr>
              <a:t> A notice must comply with the information and procedural requirements specified in regulations. A private party may not pursue an enforcement action directly under Proposition 65 if one of the government officials noted above initiates an action within sixty days of the notice. </a:t>
            </a:r>
            <a:endParaRPr sz="1250">
              <a:latin typeface="Open Sans"/>
              <a:ea typeface="Open Sans"/>
              <a:cs typeface="Open Sans"/>
              <a:sym typeface="Open Sans"/>
            </a:endParaRPr>
          </a:p>
          <a:p>
            <a:pPr indent="0" lvl="0" marL="0" rtl="0" algn="l">
              <a:lnSpc>
                <a:spcPct val="115000"/>
              </a:lnSpc>
              <a:spcBef>
                <a:spcPts val="1600"/>
              </a:spcBef>
              <a:spcAft>
                <a:spcPts val="0"/>
              </a:spcAft>
              <a:buNone/>
            </a:pPr>
            <a:r>
              <a:t/>
            </a:r>
            <a:endParaRPr sz="1250">
              <a:latin typeface="Open Sans"/>
              <a:ea typeface="Open Sans"/>
              <a:cs typeface="Open Sans"/>
              <a:sym typeface="Open Sans"/>
            </a:endParaRPr>
          </a:p>
          <a:p>
            <a:pPr indent="0" lvl="0" marL="0" rtl="0" algn="l">
              <a:lnSpc>
                <a:spcPct val="115000"/>
              </a:lnSpc>
              <a:spcBef>
                <a:spcPts val="1600"/>
              </a:spcBef>
              <a:spcAft>
                <a:spcPts val="1600"/>
              </a:spcAft>
              <a:buNone/>
            </a:pPr>
            <a:r>
              <a:rPr lang="en" sz="1250">
                <a:latin typeface="Open Sans"/>
                <a:ea typeface="Open Sans"/>
                <a:cs typeface="Open Sans"/>
                <a:sym typeface="Open Sans"/>
              </a:rPr>
              <a:t>A member of the public can directly contact AG or through an attorney. </a:t>
            </a:r>
            <a:endParaRPr sz="125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23750c2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23750c2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99301a97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99301a97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99301a97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99301a97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Safe Drinking Water and Toxic Enforcement Act of 1986, with a focus on the latter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99301a9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99301a9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Also known as the Safe Drinking Water and Toxic Enforcement Act of 1986 compiles a list of chemicals that cause cancer, birth defects or other reproductive harm requires businesses to provide warnings to about significant exposures to listed chemicals as well as never knowingly discharging significant amounts of listed chemicals into sources of drinking water.</a:t>
            </a:r>
            <a:endParaRPr sz="1200">
              <a:solidFill>
                <a:schemeClr val="dk1"/>
              </a:solidFill>
            </a:endParaRPr>
          </a:p>
          <a:p>
            <a:pPr indent="0" lvl="0" marL="0" rtl="0" algn="l">
              <a:lnSpc>
                <a:spcPct val="115000"/>
              </a:lnSpc>
              <a:spcBef>
                <a:spcPts val="1600"/>
              </a:spcBef>
              <a:spcAft>
                <a:spcPts val="1600"/>
              </a:spcAft>
              <a:buClr>
                <a:srgbClr val="000000"/>
              </a:buClr>
              <a:buSzPts val="1100"/>
              <a:buFont typeface="Arial"/>
              <a:buNone/>
            </a:pPr>
            <a:r>
              <a:rPr lang="en" sz="1200">
                <a:solidFill>
                  <a:schemeClr val="dk1"/>
                </a:solidFill>
              </a:rPr>
              <a:t>In 1986, California voters approved an initiative to address their growing concerns about exposure to toxic chemicals.</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7e146b4eb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7e146b4eb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a:p>
            <a:pPr indent="-304800" lvl="0" marL="457200" rtl="0" algn="l">
              <a:lnSpc>
                <a:spcPct val="115000"/>
              </a:lnSpc>
              <a:spcBef>
                <a:spcPts val="0"/>
              </a:spcBef>
              <a:spcAft>
                <a:spcPts val="0"/>
              </a:spcAft>
              <a:buClr>
                <a:schemeClr val="dk1"/>
              </a:buClr>
              <a:buSzPts val="1200"/>
              <a:buFont typeface="Times New Roman"/>
              <a:buChar char="●"/>
            </a:pPr>
            <a:r>
              <a:rPr lang="en" sz="1200" u="sng">
                <a:solidFill>
                  <a:schemeClr val="hlink"/>
                </a:solidFill>
                <a:latin typeface="Times New Roman"/>
                <a:ea typeface="Times New Roman"/>
                <a:cs typeface="Times New Roman"/>
                <a:sym typeface="Times New Roman"/>
                <a:hlinkClick r:id="rId2"/>
              </a:rPr>
              <a:t>Frequently Asked Questions for Businesses - Proposition 65 Warnings Website</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7e146b4e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7e146b4e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Plants can even have warnings because of </a:t>
            </a:r>
            <a:r>
              <a:rPr lang="en" sz="1200">
                <a:solidFill>
                  <a:srgbClr val="33475B"/>
                </a:solidFill>
                <a:highlight>
                  <a:srgbClr val="FFFFFF"/>
                </a:highlight>
                <a:latin typeface="Lato"/>
                <a:ea typeface="Lato"/>
                <a:cs typeface="Lato"/>
                <a:sym typeface="Lato"/>
              </a:rPr>
              <a:t>wood dust and crystalline silica from perlite, both of which could be in the soil</a:t>
            </a:r>
            <a:endParaRPr sz="1200">
              <a:solidFill>
                <a:srgbClr val="33475B"/>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*Prop 65 does not stop the creation, use, or exposure of any listed chemicals. The proposition only requires businesses to </a:t>
            </a:r>
            <a:r>
              <a:rPr lang="en" sz="1200" u="sng">
                <a:solidFill>
                  <a:schemeClr val="dk1"/>
                </a:solidFill>
                <a:latin typeface="Times New Roman"/>
                <a:ea typeface="Times New Roman"/>
                <a:cs typeface="Times New Roman"/>
                <a:sym typeface="Times New Roman"/>
              </a:rPr>
              <a:t>warn</a:t>
            </a:r>
            <a:r>
              <a:rPr lang="en" sz="1200">
                <a:solidFill>
                  <a:schemeClr val="dk1"/>
                </a:solidFill>
                <a:latin typeface="Times New Roman"/>
                <a:ea typeface="Times New Roman"/>
                <a:cs typeface="Times New Roman"/>
                <a:sym typeface="Times New Roman"/>
              </a:rPr>
              <a:t> people in California that they may be exposed to a listed chemical. </a:t>
            </a:r>
            <a:endParaRPr sz="1200">
              <a:solidFill>
                <a:srgbClr val="33475B"/>
              </a:solidFill>
              <a:highlight>
                <a:srgbClr val="FFFFFF"/>
              </a:highlight>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88a3409d5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88a3409d5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99301a97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99301a97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 </a:t>
            </a:r>
            <a:endParaRPr b="1"/>
          </a:p>
          <a:p>
            <a:pPr indent="0" lvl="0" marL="0" rtl="0" algn="l">
              <a:spcBef>
                <a:spcPts val="0"/>
              </a:spcBef>
              <a:spcAft>
                <a:spcPts val="0"/>
              </a:spcAft>
              <a:buNone/>
            </a:pPr>
            <a:r>
              <a:rPr b="1" lang="en" u="sng">
                <a:solidFill>
                  <a:schemeClr val="hlink"/>
                </a:solidFill>
                <a:hlinkClick r:id="rId2"/>
              </a:rPr>
              <a:t>Proposition 65- Protecting California and the Nation from Toxic Chemicals - Center for Environmental Health</a:t>
            </a:r>
            <a:r>
              <a:rPr b="1" lang="en"/>
              <a:t> </a:t>
            </a:r>
            <a:endParaRPr b="1"/>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Examples: </a:t>
            </a:r>
            <a:endParaRPr sz="1200">
              <a:solidFill>
                <a:schemeClr val="dk1"/>
              </a:solidFill>
              <a:latin typeface="Lato"/>
              <a:ea typeface="Lato"/>
              <a:cs typeface="Lato"/>
              <a:sym typeface="Lato"/>
            </a:endParaRPr>
          </a:p>
          <a:p>
            <a:pPr indent="-304800" lvl="0" marL="457200" rtl="0" algn="l">
              <a:lnSpc>
                <a:spcPct val="115000"/>
              </a:lnSpc>
              <a:spcBef>
                <a:spcPts val="1600"/>
              </a:spcBef>
              <a:spcAft>
                <a:spcPts val="0"/>
              </a:spcAft>
              <a:buClr>
                <a:schemeClr val="dk1"/>
              </a:buClr>
              <a:buSzPts val="1200"/>
              <a:buFont typeface="Lato"/>
              <a:buChar char="●"/>
            </a:pPr>
            <a:r>
              <a:rPr lang="en" sz="1200">
                <a:solidFill>
                  <a:schemeClr val="dk1"/>
                </a:solidFill>
                <a:latin typeface="Lato"/>
                <a:ea typeface="Lato"/>
                <a:cs typeface="Lato"/>
                <a:sym typeface="Lato"/>
              </a:rPr>
              <a:t>Because of Prop 65 legal work shampoos no longer contain cancer-causing chemical Cocamide DE</a:t>
            </a:r>
            <a:endParaRPr sz="1200">
              <a:solidFill>
                <a:schemeClr val="dk1"/>
              </a:solidFill>
              <a:latin typeface="Lato"/>
              <a:ea typeface="Lato"/>
              <a:cs typeface="Lato"/>
              <a:sym typeface="Lato"/>
            </a:endParaRPr>
          </a:p>
          <a:p>
            <a:pPr indent="-304800" lvl="0" marL="457200" rtl="0" algn="l">
              <a:lnSpc>
                <a:spcPct val="115000"/>
              </a:lnSpc>
              <a:spcBef>
                <a:spcPts val="0"/>
              </a:spcBef>
              <a:spcAft>
                <a:spcPts val="0"/>
              </a:spcAft>
              <a:buClr>
                <a:schemeClr val="dk1"/>
              </a:buClr>
              <a:buSzPts val="1200"/>
              <a:buFont typeface="Lato"/>
              <a:buChar char="●"/>
            </a:pPr>
            <a:r>
              <a:rPr lang="en" sz="1200">
                <a:solidFill>
                  <a:schemeClr val="dk1"/>
                </a:solidFill>
                <a:latin typeface="Lato"/>
                <a:ea typeface="Lato"/>
                <a:cs typeface="Lato"/>
                <a:sym typeface="Lato"/>
              </a:rPr>
              <a:t>Lead-containing bibs were sold at Walmart and Babies-R-Us and Prop 65 was used to get legal agreements with both companies to eliminate hazardous lead</a:t>
            </a:r>
            <a:endParaRPr sz="1200">
              <a:solidFill>
                <a:schemeClr val="dk1"/>
              </a:solidFill>
              <a:latin typeface="Lato"/>
              <a:ea typeface="Lato"/>
              <a:cs typeface="Lato"/>
              <a:sym typeface="Lato"/>
            </a:endParaRPr>
          </a:p>
          <a:p>
            <a:pPr indent="0" lvl="0" marL="0" rtl="0" algn="l">
              <a:spcBef>
                <a:spcPts val="160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99301a97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99301a97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Times New Roman"/>
                <a:ea typeface="Times New Roman"/>
                <a:cs typeface="Times New Roman"/>
                <a:sym typeface="Times New Roman"/>
              </a:rPr>
              <a:t>Governmental agencies and public water utilities: All federal, state and local government agencies, as well as entities operating public water systems, are exempt.</a:t>
            </a:r>
            <a:endParaRPr sz="10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latin typeface="Times New Roman"/>
                <a:ea typeface="Times New Roman"/>
                <a:cs typeface="Times New Roman"/>
                <a:sym typeface="Times New Roman"/>
              </a:rPr>
              <a:t>The law defines "no significant risk" as a level of exposure that would cause no more than 1 extra case of cancer in 100,000 people over a 70 year lifetime.</a:t>
            </a:r>
            <a:endParaRPr sz="10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0">
                <a:latin typeface="Times New Roman"/>
                <a:ea typeface="Times New Roman"/>
                <a:cs typeface="Times New Roman"/>
                <a:sym typeface="Times New Roman"/>
              </a:rPr>
              <a:t>Discharges that do not result in a "significant amount" of the listed chemical entering any source of drinking water</a:t>
            </a:r>
            <a:endParaRPr sz="10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99301a97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99301a97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Prop 65 chemicals hyperlinked</a:t>
            </a:r>
            <a:endParaRPr/>
          </a:p>
          <a:p>
            <a:pPr indent="0" lvl="0" marL="0" rtl="0" algn="l">
              <a:spcBef>
                <a:spcPts val="0"/>
              </a:spcBef>
              <a:spcAft>
                <a:spcPts val="0"/>
              </a:spcAft>
              <a:buNone/>
            </a:pPr>
            <a:r>
              <a:rPr lang="en"/>
              <a:t>Pages 1&amp;2 of 23 are shown of the OEHHA</a:t>
            </a:r>
            <a:endParaRPr/>
          </a:p>
          <a:p>
            <a:pPr indent="0" lvl="0" marL="0" rtl="0" algn="l">
              <a:spcBef>
                <a:spcPts val="0"/>
              </a:spcBef>
              <a:spcAft>
                <a:spcPts val="0"/>
              </a:spcAft>
              <a:buNone/>
            </a:pPr>
            <a:r>
              <a:rPr lang="en"/>
              <a:t>Proposition 65 requires the State to publish a list of chemicals known to cause cancer or birth defects or other reproductive harm. This list, which must be updated at least once a year, has grown to include over 800 chemicals since it was first published in 1987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en.wikipedia.org/wiki/Lawsuit"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oag.ca.gov/prop65/add-60-day-notice"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www.mashed.com/759322/costcos-bento-box-snack-mix-warning-label-has-fans-divided/" TargetMode="External"/><Relationship Id="rId5" Type="http://schemas.openxmlformats.org/officeDocument/2006/relationships/image" Target="../media/image7.png"/><Relationship Id="rId6" Type="http://schemas.openxmlformats.org/officeDocument/2006/relationships/hyperlink" Target="https://vitamedica.com/wellness-blog/california-proposition-65-what-is-it/" TargetMode="External"/><Relationship Id="rId7" Type="http://schemas.openxmlformats.org/officeDocument/2006/relationships/hyperlink" Target="https://accountablescience.com/wp-content/uploads/2020/12/shutterstock_1799121919.jpg" TargetMode="External"/><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oehha.ca.gov/media/downloads/proposition-65//p65list010320.xlsx" TargetMode="External"/><Relationship Id="rId5" Type="http://schemas.openxmlformats.org/officeDocument/2006/relationships/image" Target="../media/image5.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sp>
        <p:nvSpPr>
          <p:cNvPr id="64" name="Google Shape;64;p13"/>
          <p:cNvSpPr txBox="1"/>
          <p:nvPr>
            <p:ph type="title"/>
          </p:nvPr>
        </p:nvSpPr>
        <p:spPr>
          <a:xfrm>
            <a:off x="405000" y="550175"/>
            <a:ext cx="8334000" cy="3912600"/>
          </a:xfrm>
          <a:prstGeom prst="rect">
            <a:avLst/>
          </a:pr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400">
                <a:solidFill>
                  <a:srgbClr val="000000"/>
                </a:solidFill>
                <a:latin typeface="Lato"/>
                <a:ea typeface="Lato"/>
                <a:cs typeface="Lato"/>
                <a:sym typeface="Lato"/>
              </a:rPr>
              <a:t>P</a:t>
            </a:r>
            <a:r>
              <a:rPr b="1" lang="en" sz="8400">
                <a:solidFill>
                  <a:srgbClr val="000000"/>
                </a:solidFill>
                <a:latin typeface="Lato"/>
                <a:ea typeface="Lato"/>
                <a:cs typeface="Lato"/>
                <a:sym typeface="Lato"/>
              </a:rPr>
              <a:t>roposition 65</a:t>
            </a:r>
            <a:endParaRPr b="1" sz="8400">
              <a:solidFill>
                <a:srgbClr val="000000"/>
              </a:solidFill>
              <a:latin typeface="Lato"/>
              <a:ea typeface="Lato"/>
              <a:cs typeface="Lato"/>
              <a:sym typeface="Lato"/>
            </a:endParaRPr>
          </a:p>
          <a:p>
            <a:pPr indent="0" lvl="0" marL="0" rtl="0" algn="ctr">
              <a:spcBef>
                <a:spcPts val="0"/>
              </a:spcBef>
              <a:spcAft>
                <a:spcPts val="0"/>
              </a:spcAft>
              <a:buNone/>
            </a:pPr>
            <a:r>
              <a:t/>
            </a:r>
            <a:endParaRPr sz="2400">
              <a:solidFill>
                <a:srgbClr val="000000"/>
              </a:solidFill>
              <a:latin typeface="Lato"/>
              <a:ea typeface="Lato"/>
              <a:cs typeface="Lato"/>
              <a:sym typeface="Lato"/>
            </a:endParaRPr>
          </a:p>
          <a:p>
            <a:pPr indent="0" lvl="0" marL="0" rtl="0" algn="ctr">
              <a:spcBef>
                <a:spcPts val="0"/>
              </a:spcBef>
              <a:spcAft>
                <a:spcPts val="0"/>
              </a:spcAft>
              <a:buNone/>
            </a:pPr>
            <a:r>
              <a:rPr lang="en" sz="2400">
                <a:solidFill>
                  <a:srgbClr val="000000"/>
                </a:solidFill>
                <a:latin typeface="Lato"/>
                <a:ea typeface="Lato"/>
                <a:cs typeface="Lato"/>
                <a:sym typeface="Lato"/>
              </a:rPr>
              <a:t>Safe Drinking Water and Toxic Enforcement Act of 1986</a:t>
            </a:r>
            <a:endParaRPr sz="2400">
              <a:solidFill>
                <a:srgbClr val="000000"/>
              </a:solidFill>
              <a:latin typeface="Lato"/>
              <a:ea typeface="Lato"/>
              <a:cs typeface="Lato"/>
              <a:sym typeface="Lato"/>
            </a:endParaRPr>
          </a:p>
          <a:p>
            <a:pPr indent="0" lvl="0" marL="0" rtl="0" algn="ctr">
              <a:spcBef>
                <a:spcPts val="0"/>
              </a:spcBef>
              <a:spcAft>
                <a:spcPts val="0"/>
              </a:spcAft>
              <a:buNone/>
            </a:pPr>
            <a:r>
              <a:t/>
            </a:r>
            <a:endParaRPr sz="2400">
              <a:solidFill>
                <a:srgbClr val="000000"/>
              </a:solidFill>
              <a:latin typeface="Lato"/>
              <a:ea typeface="Lato"/>
              <a:cs typeface="Lato"/>
              <a:sym typeface="Lato"/>
            </a:endParaRPr>
          </a:p>
          <a:p>
            <a:pPr indent="0" lvl="0" marL="0" rtl="0" algn="ctr">
              <a:spcBef>
                <a:spcPts val="0"/>
              </a:spcBef>
              <a:spcAft>
                <a:spcPts val="0"/>
              </a:spcAft>
              <a:buNone/>
            </a:pPr>
            <a:r>
              <a:t/>
            </a:r>
            <a:endParaRPr sz="2400">
              <a:solidFill>
                <a:srgbClr val="000000"/>
              </a:solidFill>
              <a:latin typeface="Lato"/>
              <a:ea typeface="Lato"/>
              <a:cs typeface="Lato"/>
              <a:sym typeface="Lato"/>
            </a:endParaRPr>
          </a:p>
          <a:p>
            <a:pPr indent="0" lvl="0" marL="0" rtl="0" algn="ctr">
              <a:spcBef>
                <a:spcPts val="0"/>
              </a:spcBef>
              <a:spcAft>
                <a:spcPts val="0"/>
              </a:spcAft>
              <a:buNone/>
            </a:pPr>
            <a:r>
              <a:t/>
            </a:r>
            <a:endParaRPr sz="2400">
              <a:solidFill>
                <a:srgbClr val="000000"/>
              </a:solidFill>
              <a:latin typeface="Lato"/>
              <a:ea typeface="Lato"/>
              <a:cs typeface="Lato"/>
              <a:sym typeface="Lato"/>
            </a:endParaRPr>
          </a:p>
          <a:p>
            <a:pPr indent="0" lvl="0" marL="0" rtl="0" algn="ctr">
              <a:spcBef>
                <a:spcPts val="0"/>
              </a:spcBef>
              <a:spcAft>
                <a:spcPts val="0"/>
              </a:spcAft>
              <a:buNone/>
            </a:pPr>
            <a:r>
              <a:t/>
            </a:r>
            <a:endParaRPr sz="2400">
              <a:solidFill>
                <a:srgbClr val="000000"/>
              </a:solidFill>
              <a:latin typeface="Lato"/>
              <a:ea typeface="Lato"/>
              <a:cs typeface="Lato"/>
              <a:sym typeface="Lato"/>
            </a:endParaRPr>
          </a:p>
          <a:p>
            <a:pPr indent="0" lvl="0" marL="0" rtl="0" algn="ctr">
              <a:spcBef>
                <a:spcPts val="0"/>
              </a:spcBef>
              <a:spcAft>
                <a:spcPts val="0"/>
              </a:spcAft>
              <a:buNone/>
            </a:pPr>
            <a:r>
              <a:t/>
            </a:r>
            <a:endParaRPr sz="2400">
              <a:solidFill>
                <a:srgbClr val="000000"/>
              </a:solidFill>
              <a:latin typeface="Lato"/>
              <a:ea typeface="Lato"/>
              <a:cs typeface="Lato"/>
              <a:sym typeface="Lato"/>
            </a:endParaRPr>
          </a:p>
        </p:txBody>
      </p:sp>
      <p:pic>
        <p:nvPicPr>
          <p:cNvPr id="65" name="Google Shape;65;p13"/>
          <p:cNvPicPr preferRelativeResize="0"/>
          <p:nvPr/>
        </p:nvPicPr>
        <p:blipFill>
          <a:blip r:embed="rId3">
            <a:alphaModFix/>
          </a:blip>
          <a:stretch>
            <a:fillRect/>
          </a:stretch>
        </p:blipFill>
        <p:spPr>
          <a:xfrm>
            <a:off x="4572000" y="3443125"/>
            <a:ext cx="3976375" cy="870450"/>
          </a:xfrm>
          <a:prstGeom prst="rect">
            <a:avLst/>
          </a:prstGeom>
          <a:noFill/>
          <a:ln>
            <a:noFill/>
          </a:ln>
        </p:spPr>
      </p:pic>
      <p:pic>
        <p:nvPicPr>
          <p:cNvPr id="66" name="Google Shape;66;p13"/>
          <p:cNvPicPr preferRelativeResize="0"/>
          <p:nvPr/>
        </p:nvPicPr>
        <p:blipFill>
          <a:blip r:embed="rId4">
            <a:alphaModFix/>
          </a:blip>
          <a:stretch>
            <a:fillRect/>
          </a:stretch>
        </p:blipFill>
        <p:spPr>
          <a:xfrm>
            <a:off x="1071698" y="2814947"/>
            <a:ext cx="1790175" cy="1552475"/>
          </a:xfrm>
          <a:prstGeom prst="rect">
            <a:avLst/>
          </a:prstGeom>
          <a:noFill/>
          <a:ln>
            <a:noFill/>
          </a:ln>
        </p:spPr>
      </p:pic>
      <p:sp>
        <p:nvSpPr>
          <p:cNvPr id="67" name="Google Shape;67;p13"/>
          <p:cNvSpPr txBox="1"/>
          <p:nvPr/>
        </p:nvSpPr>
        <p:spPr>
          <a:xfrm>
            <a:off x="6431525" y="4506275"/>
            <a:ext cx="2063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Roboto"/>
                <a:ea typeface="Roboto"/>
                <a:cs typeface="Roboto"/>
                <a:sym typeface="Roboto"/>
              </a:rPr>
              <a:t>PRESENTATION CREATED MARCH 2023</a:t>
            </a:r>
            <a:endParaRPr sz="8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Lato"/>
                <a:ea typeface="Lato"/>
                <a:cs typeface="Lato"/>
                <a:sym typeface="Lato"/>
              </a:rPr>
              <a:t>Critiques of Prop 65</a:t>
            </a:r>
            <a:endParaRPr sz="3100">
              <a:latin typeface="Lato"/>
              <a:ea typeface="Lato"/>
              <a:cs typeface="Lato"/>
              <a:sym typeface="Lato"/>
            </a:endParaRPr>
          </a:p>
          <a:p>
            <a:pPr indent="0" lvl="0" marL="0" rtl="0" algn="l">
              <a:spcBef>
                <a:spcPts val="0"/>
              </a:spcBef>
              <a:spcAft>
                <a:spcPts val="0"/>
              </a:spcAft>
              <a:buNone/>
            </a:pPr>
            <a:r>
              <a:t/>
            </a:r>
            <a:endParaRPr sz="3100">
              <a:latin typeface="Lato"/>
              <a:ea typeface="Lato"/>
              <a:cs typeface="Lato"/>
              <a:sym typeface="Lato"/>
            </a:endParaRPr>
          </a:p>
        </p:txBody>
      </p:sp>
      <p:sp>
        <p:nvSpPr>
          <p:cNvPr id="134" name="Google Shape;134;p22"/>
          <p:cNvSpPr txBox="1"/>
          <p:nvPr>
            <p:ph idx="2" type="body"/>
          </p:nvPr>
        </p:nvSpPr>
        <p:spPr>
          <a:xfrm>
            <a:off x="447750" y="1630325"/>
            <a:ext cx="5142600" cy="295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No penalty for overuse</a:t>
            </a:r>
            <a:endParaRPr sz="1800">
              <a:solidFill>
                <a:srgbClr val="000000"/>
              </a:solidFill>
              <a:latin typeface="Lato"/>
              <a:ea typeface="Lato"/>
              <a:cs typeface="Lato"/>
              <a:sym typeface="Lato"/>
            </a:endParaRPr>
          </a:p>
          <a:p>
            <a:pPr indent="-342900" lvl="1" marL="9144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White noise effect</a:t>
            </a:r>
            <a:endParaRPr sz="1800">
              <a:solidFill>
                <a:srgbClr val="000000"/>
              </a:solidFill>
              <a:latin typeface="Lato"/>
              <a:ea typeface="Lato"/>
              <a:cs typeface="Lato"/>
              <a:sym typeface="Lato"/>
            </a:endParaRPr>
          </a:p>
          <a:p>
            <a:pPr indent="-342900" lvl="1" marL="9144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People may come to ignore the warnings</a:t>
            </a:r>
            <a:endParaRPr sz="1800">
              <a:solidFill>
                <a:srgbClr val="000000"/>
              </a:solidFill>
              <a:latin typeface="Lato"/>
              <a:ea typeface="Lato"/>
              <a:cs typeface="Lato"/>
              <a:sym typeface="Lato"/>
            </a:endParaRPr>
          </a:p>
          <a:p>
            <a:pPr indent="-342900" lvl="1" marL="9144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Questions as to how often consumers’ choices are actually influenced</a:t>
            </a:r>
            <a:endParaRPr sz="1800">
              <a:solidFill>
                <a:srgbClr val="000000"/>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t/>
            </a:r>
            <a:endParaRPr sz="1800">
              <a:solidFill>
                <a:srgbClr val="000000"/>
              </a:solidFill>
              <a:latin typeface="Lato"/>
              <a:ea typeface="Lato"/>
              <a:cs typeface="Lato"/>
              <a:sym typeface="Lato"/>
            </a:endParaRPr>
          </a:p>
          <a:p>
            <a:pPr indent="-342900" lvl="0" marL="4572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Vagueness</a:t>
            </a:r>
            <a:endParaRPr sz="1800">
              <a:solidFill>
                <a:srgbClr val="000000"/>
              </a:solidFill>
              <a:latin typeface="Lato"/>
              <a:ea typeface="Lato"/>
              <a:cs typeface="Lato"/>
              <a:sym typeface="Lato"/>
            </a:endParaRPr>
          </a:p>
          <a:p>
            <a:pPr indent="-342900" lvl="1" marL="9144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Lack of specific chemical information </a:t>
            </a:r>
            <a:endParaRPr sz="1800">
              <a:solidFill>
                <a:srgbClr val="000000"/>
              </a:solidFill>
              <a:latin typeface="Lato"/>
              <a:ea typeface="Lato"/>
              <a:cs typeface="Lato"/>
              <a:sym typeface="Lato"/>
            </a:endParaRPr>
          </a:p>
          <a:p>
            <a:pPr indent="-342900" lvl="1" marL="914400" rtl="0" algn="l">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Fear provoking </a:t>
            </a:r>
            <a:endParaRPr sz="1800">
              <a:solidFill>
                <a:srgbClr val="000000"/>
              </a:solidFill>
              <a:latin typeface="Lato"/>
              <a:ea typeface="Lato"/>
              <a:cs typeface="Lato"/>
              <a:sym typeface="Lato"/>
            </a:endParaRPr>
          </a:p>
        </p:txBody>
      </p:sp>
      <p:pic>
        <p:nvPicPr>
          <p:cNvPr id="135" name="Google Shape;135;p22"/>
          <p:cNvPicPr preferRelativeResize="0"/>
          <p:nvPr/>
        </p:nvPicPr>
        <p:blipFill>
          <a:blip r:embed="rId3">
            <a:alphaModFix/>
          </a:blip>
          <a:stretch>
            <a:fillRect/>
          </a:stretch>
        </p:blipFill>
        <p:spPr>
          <a:xfrm>
            <a:off x="5847900" y="1721100"/>
            <a:ext cx="2656075" cy="265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Lato"/>
                <a:ea typeface="Lato"/>
                <a:cs typeface="Lato"/>
                <a:sym typeface="Lato"/>
              </a:rPr>
              <a:t>Prop 65 blind spots</a:t>
            </a:r>
            <a:endParaRPr sz="3100">
              <a:latin typeface="Lato"/>
              <a:ea typeface="Lato"/>
              <a:cs typeface="Lato"/>
              <a:sym typeface="Lato"/>
            </a:endParaRPr>
          </a:p>
        </p:txBody>
      </p:sp>
      <p:sp>
        <p:nvSpPr>
          <p:cNvPr id="141" name="Google Shape;141;p23"/>
          <p:cNvSpPr txBox="1"/>
          <p:nvPr>
            <p:ph idx="4294967295" type="body"/>
          </p:nvPr>
        </p:nvSpPr>
        <p:spPr>
          <a:xfrm>
            <a:off x="4078075" y="414000"/>
            <a:ext cx="4772400" cy="43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highlight>
                  <a:srgbClr val="FFFFFF"/>
                </a:highlight>
                <a:latin typeface="Lato"/>
                <a:ea typeface="Lato"/>
                <a:cs typeface="Lato"/>
                <a:sym typeface="Lato"/>
              </a:rPr>
              <a:t>Prop 65 labels only states that a product “can expose you to chemicals including…” </a:t>
            </a:r>
            <a:endParaRPr sz="1600">
              <a:solidFill>
                <a:srgbClr val="000000"/>
              </a:solidFill>
              <a:highlight>
                <a:srgbClr val="FFFFFF"/>
              </a:highlight>
              <a:latin typeface="Lato"/>
              <a:ea typeface="Lato"/>
              <a:cs typeface="Lato"/>
              <a:sym typeface="Lato"/>
            </a:endParaRPr>
          </a:p>
          <a:p>
            <a:pPr indent="-330200" lvl="0" marL="457200" rtl="0" algn="l">
              <a:spcBef>
                <a:spcPts val="1600"/>
              </a:spcBef>
              <a:spcAft>
                <a:spcPts val="0"/>
              </a:spcAft>
              <a:buClr>
                <a:srgbClr val="000000"/>
              </a:buClr>
              <a:buSzPts val="1600"/>
              <a:buFont typeface="Lato"/>
              <a:buChar char="➔"/>
            </a:pPr>
            <a:r>
              <a:rPr i="1" lang="en" sz="1600">
                <a:solidFill>
                  <a:srgbClr val="000000"/>
                </a:solidFill>
                <a:highlight>
                  <a:srgbClr val="FFFFFF"/>
                </a:highlight>
                <a:latin typeface="Lato"/>
                <a:ea typeface="Lato"/>
                <a:cs typeface="Lato"/>
                <a:sym typeface="Lato"/>
              </a:rPr>
              <a:t>They may not list all substances, where it is in the product, how you might be exposed to it, how much of the substance, what the level of risk is, or how to reduce your exposure. </a:t>
            </a:r>
            <a:endParaRPr i="1" sz="1600">
              <a:solidFill>
                <a:srgbClr val="000000"/>
              </a:solidFill>
              <a:highlight>
                <a:srgbClr val="FFFFFF"/>
              </a:highlight>
              <a:latin typeface="Lato"/>
              <a:ea typeface="Lato"/>
              <a:cs typeface="Lato"/>
              <a:sym typeface="Lato"/>
            </a:endParaRPr>
          </a:p>
          <a:p>
            <a:pPr indent="0" lvl="0" marL="457200" rtl="0" algn="l">
              <a:spcBef>
                <a:spcPts val="1600"/>
              </a:spcBef>
              <a:spcAft>
                <a:spcPts val="0"/>
              </a:spcAft>
              <a:buNone/>
            </a:pPr>
            <a:r>
              <a:t/>
            </a:r>
            <a:endParaRPr sz="1600">
              <a:solidFill>
                <a:srgbClr val="000000"/>
              </a:solidFill>
              <a:highlight>
                <a:srgbClr val="FFFFFF"/>
              </a:highlight>
              <a:latin typeface="Lato"/>
              <a:ea typeface="Lato"/>
              <a:cs typeface="Lato"/>
              <a:sym typeface="Lato"/>
            </a:endParaRPr>
          </a:p>
          <a:p>
            <a:pPr indent="0" lvl="0" marL="0" rtl="0" algn="l">
              <a:spcBef>
                <a:spcPts val="1600"/>
              </a:spcBef>
              <a:spcAft>
                <a:spcPts val="0"/>
              </a:spcAft>
              <a:buNone/>
            </a:pPr>
            <a:r>
              <a:rPr lang="en" sz="1500">
                <a:solidFill>
                  <a:srgbClr val="000000"/>
                </a:solidFill>
                <a:highlight>
                  <a:schemeClr val="lt1"/>
                </a:highlight>
                <a:latin typeface="Lato"/>
                <a:ea typeface="Lato"/>
                <a:cs typeface="Lato"/>
                <a:sym typeface="Lato"/>
              </a:rPr>
              <a:t>The OEHHA doesn't offer information to help consumers figure out what the potential risk is and how to avoid it. These kinds of details can only come from the product’s manufacturer and that information can be difficult to obtain.</a:t>
            </a:r>
            <a:endParaRPr sz="1600">
              <a:solidFill>
                <a:srgbClr val="000000"/>
              </a:solidFill>
              <a:highlight>
                <a:srgbClr val="FFFFFF"/>
              </a:highlight>
              <a:latin typeface="Lato"/>
              <a:ea typeface="Lato"/>
              <a:cs typeface="Lato"/>
              <a:sym typeface="Lato"/>
            </a:endParaRPr>
          </a:p>
          <a:p>
            <a:pPr indent="0" lvl="0" marL="0" rtl="0" algn="l">
              <a:spcBef>
                <a:spcPts val="1600"/>
              </a:spcBef>
              <a:spcAft>
                <a:spcPts val="1600"/>
              </a:spcAft>
              <a:buNone/>
            </a:pPr>
            <a:r>
              <a:t/>
            </a:r>
            <a:endParaRPr sz="1600">
              <a:solidFill>
                <a:srgbClr val="000000"/>
              </a:solidFill>
              <a:highlight>
                <a:srgbClr val="FFFFFF"/>
              </a:highlight>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Prop 65 Violation?</a:t>
            </a:r>
            <a:endParaRPr/>
          </a:p>
        </p:txBody>
      </p:sp>
      <p:sp>
        <p:nvSpPr>
          <p:cNvPr id="147" name="Google Shape;147;p2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222222"/>
              </a:solidFill>
              <a:latin typeface="Lato"/>
              <a:ea typeface="Lato"/>
              <a:cs typeface="Lato"/>
              <a:sym typeface="Lato"/>
            </a:endParaRPr>
          </a:p>
          <a:p>
            <a:pPr indent="0" lvl="0" marL="0" rtl="0" algn="l">
              <a:spcBef>
                <a:spcPts val="1200"/>
              </a:spcBef>
              <a:spcAft>
                <a:spcPts val="0"/>
              </a:spcAft>
              <a:buNone/>
            </a:pPr>
            <a:r>
              <a:rPr lang="en" sz="1400">
                <a:solidFill>
                  <a:srgbClr val="222222"/>
                </a:solidFill>
                <a:latin typeface="Lato"/>
                <a:ea typeface="Lato"/>
                <a:cs typeface="Lato"/>
                <a:sym typeface="Lato"/>
              </a:rPr>
              <a:t>A Prop 65 violation is when a business’s product or activity could expose people in California to any of the 900+ listed chemicals classified as carcinogenic and/or could cause reproductive harm and there is no clear and reasonable warning. </a:t>
            </a:r>
            <a:endParaRPr sz="1400">
              <a:solidFill>
                <a:srgbClr val="222222"/>
              </a:solidFill>
              <a:latin typeface="Lato"/>
              <a:ea typeface="Lato"/>
              <a:cs typeface="Lato"/>
              <a:sym typeface="Lato"/>
            </a:endParaRPr>
          </a:p>
          <a:p>
            <a:pPr indent="0" lvl="0" marL="0" rtl="0" algn="ctr">
              <a:spcBef>
                <a:spcPts val="1200"/>
              </a:spcBef>
              <a:spcAft>
                <a:spcPts val="0"/>
              </a:spcAft>
              <a:buNone/>
            </a:pPr>
            <a:r>
              <a:rPr b="1" lang="en" sz="1400">
                <a:solidFill>
                  <a:srgbClr val="222222"/>
                </a:solidFill>
                <a:latin typeface="Lato"/>
                <a:ea typeface="Lato"/>
                <a:cs typeface="Lato"/>
                <a:sym typeface="Lato"/>
              </a:rPr>
              <a:t>Businesses must label their products with a “clear and reasonable” warning if it contains or may expose consumers to any of the listed Proposition 65 chemicals. </a:t>
            </a:r>
            <a:endParaRPr sz="1400">
              <a:solidFill>
                <a:srgbClr val="222222"/>
              </a:solidFill>
              <a:latin typeface="Lato"/>
              <a:ea typeface="Lato"/>
              <a:cs typeface="Lato"/>
              <a:sym typeface="Lato"/>
            </a:endParaRPr>
          </a:p>
          <a:p>
            <a:pPr indent="0" lvl="0" marL="0" rtl="0" algn="l">
              <a:spcBef>
                <a:spcPts val="1200"/>
              </a:spcBef>
              <a:spcAft>
                <a:spcPts val="1600"/>
              </a:spcAft>
              <a:buNone/>
            </a:pPr>
            <a:r>
              <a:t/>
            </a:r>
            <a:endParaRPr/>
          </a:p>
        </p:txBody>
      </p:sp>
      <p:sp>
        <p:nvSpPr>
          <p:cNvPr id="148" name="Google Shape;148;p24"/>
          <p:cNvSpPr/>
          <p:nvPr/>
        </p:nvSpPr>
        <p:spPr>
          <a:xfrm>
            <a:off x="5327800" y="1436400"/>
            <a:ext cx="3396900" cy="3214800"/>
          </a:xfrm>
          <a:prstGeom prst="flowChartConnector">
            <a:avLst/>
          </a:prstGeom>
          <a:solidFill>
            <a:srgbClr val="C9DAF8"/>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Businesses include: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[but not limited to]</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Retail</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Food and Beverage</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Housing units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Amusement Parks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Medical facilities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Construction sites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Other facilities that may expose you to a listed chemical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3446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Lato"/>
                <a:ea typeface="Lato"/>
                <a:cs typeface="Lato"/>
                <a:sym typeface="Lato"/>
              </a:rPr>
              <a:t>Enforcement</a:t>
            </a:r>
            <a:endParaRPr sz="3100">
              <a:latin typeface="Lato"/>
              <a:ea typeface="Lato"/>
              <a:cs typeface="Lato"/>
              <a:sym typeface="Lato"/>
            </a:endParaRPr>
          </a:p>
        </p:txBody>
      </p:sp>
      <p:sp>
        <p:nvSpPr>
          <p:cNvPr id="154" name="Google Shape;154;p25"/>
          <p:cNvSpPr txBox="1"/>
          <p:nvPr>
            <p:ph idx="1" type="body"/>
          </p:nvPr>
        </p:nvSpPr>
        <p:spPr>
          <a:xfrm>
            <a:off x="311700" y="1338475"/>
            <a:ext cx="42603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000000"/>
              </a:solidFill>
              <a:latin typeface="Lato"/>
              <a:ea typeface="Lato"/>
              <a:cs typeface="Lato"/>
              <a:sym typeface="Lato"/>
            </a:endParaRPr>
          </a:p>
          <a:p>
            <a:pPr indent="0" lvl="0" marL="0" rtl="0" algn="l">
              <a:spcBef>
                <a:spcPts val="1600"/>
              </a:spcBef>
              <a:spcAft>
                <a:spcPts val="0"/>
              </a:spcAft>
              <a:buNone/>
            </a:pPr>
            <a:r>
              <a:rPr lang="en" sz="1500">
                <a:solidFill>
                  <a:srgbClr val="000000"/>
                </a:solidFill>
                <a:latin typeface="Lato"/>
                <a:ea typeface="Lato"/>
                <a:cs typeface="Lato"/>
                <a:sym typeface="Lato"/>
              </a:rPr>
              <a:t>Enforcement is carried out through</a:t>
            </a:r>
            <a:r>
              <a:rPr b="1" lang="en" sz="1500">
                <a:solidFill>
                  <a:srgbClr val="000000"/>
                </a:solidFill>
                <a:latin typeface="Lato"/>
                <a:ea typeface="Lato"/>
                <a:cs typeface="Lato"/>
                <a:sym typeface="Lato"/>
              </a:rPr>
              <a:t> </a:t>
            </a:r>
            <a:r>
              <a:rPr b="1" lang="en" sz="1500">
                <a:solidFill>
                  <a:srgbClr val="000000"/>
                </a:solidFill>
                <a:uFill>
                  <a:noFill/>
                </a:uFill>
                <a:latin typeface="Lato"/>
                <a:ea typeface="Lato"/>
                <a:cs typeface="Lato"/>
                <a:sym typeface="Lato"/>
                <a:hlinkClick r:id="rId3">
                  <a:extLst>
                    <a:ext uri="{A12FA001-AC4F-418D-AE19-62706E023703}">
                      <ahyp:hlinkClr val="tx"/>
                    </a:ext>
                  </a:extLst>
                </a:hlinkClick>
              </a:rPr>
              <a:t>civil lawsuits</a:t>
            </a:r>
            <a:r>
              <a:rPr lang="en" sz="1500">
                <a:solidFill>
                  <a:srgbClr val="000000"/>
                </a:solidFill>
                <a:latin typeface="Lato"/>
                <a:ea typeface="Lato"/>
                <a:cs typeface="Lato"/>
                <a:sym typeface="Lato"/>
              </a:rPr>
              <a:t> against Proposition 65 violators. </a:t>
            </a:r>
            <a:endParaRPr sz="1500">
              <a:solidFill>
                <a:srgbClr val="000000"/>
              </a:solidFill>
              <a:latin typeface="Lato"/>
              <a:ea typeface="Lato"/>
              <a:cs typeface="Lato"/>
              <a:sym typeface="Lato"/>
            </a:endParaRPr>
          </a:p>
          <a:p>
            <a:pPr indent="0" lvl="0" marL="0" rtl="0" algn="l">
              <a:spcBef>
                <a:spcPts val="1600"/>
              </a:spcBef>
              <a:spcAft>
                <a:spcPts val="1600"/>
              </a:spcAft>
              <a:buNone/>
            </a:pPr>
            <a:r>
              <a:t/>
            </a:r>
            <a:endParaRPr sz="1400">
              <a:solidFill>
                <a:srgbClr val="000000"/>
              </a:solidFill>
              <a:latin typeface="Lato"/>
              <a:ea typeface="Lato"/>
              <a:cs typeface="Lato"/>
              <a:sym typeface="Lato"/>
            </a:endParaRPr>
          </a:p>
        </p:txBody>
      </p:sp>
      <p:sp>
        <p:nvSpPr>
          <p:cNvPr id="155" name="Google Shape;155;p25"/>
          <p:cNvSpPr txBox="1"/>
          <p:nvPr>
            <p:ph idx="2" type="body"/>
          </p:nvPr>
        </p:nvSpPr>
        <p:spPr>
          <a:xfrm>
            <a:off x="4786975" y="1698975"/>
            <a:ext cx="3999900" cy="33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Lato"/>
                <a:ea typeface="Lato"/>
                <a:cs typeface="Lato"/>
                <a:sym typeface="Lato"/>
              </a:rPr>
              <a:t>These lawsuits may be brought by the California Attorney General, any district attorney, or certain city attorneys (those in cities with a population over 750,000).</a:t>
            </a:r>
            <a:endParaRPr sz="1400">
              <a:solidFill>
                <a:srgbClr val="000000"/>
              </a:solidFill>
              <a:latin typeface="Lato"/>
              <a:ea typeface="Lato"/>
              <a:cs typeface="Lato"/>
              <a:sym typeface="Lato"/>
            </a:endParaRPr>
          </a:p>
          <a:p>
            <a:pPr indent="0" lvl="0" marL="0" rtl="0" algn="l">
              <a:spcBef>
                <a:spcPts val="1600"/>
              </a:spcBef>
              <a:spcAft>
                <a:spcPts val="0"/>
              </a:spcAft>
              <a:buNone/>
            </a:pPr>
            <a:r>
              <a:rPr lang="en" sz="1400">
                <a:solidFill>
                  <a:srgbClr val="000000"/>
                </a:solidFill>
                <a:latin typeface="Lato"/>
                <a:ea typeface="Lato"/>
                <a:cs typeface="Lato"/>
                <a:sym typeface="Lato"/>
              </a:rPr>
              <a:t>Lawsuits may also be brought by private parties "acting in the public interest," but only after providing notice of the alleged violation to the Attorney General, the appropriate district attorney and city attorney, and the business accused of the violation.</a:t>
            </a:r>
            <a:endParaRPr sz="1400">
              <a:solidFill>
                <a:srgbClr val="000000"/>
              </a:solidFill>
              <a:latin typeface="Lato"/>
              <a:ea typeface="Lato"/>
              <a:cs typeface="Lato"/>
              <a:sym typeface="Lato"/>
            </a:endParaRPr>
          </a:p>
          <a:p>
            <a:pPr indent="0" lvl="0" marL="0" rtl="0" algn="l">
              <a:spcBef>
                <a:spcPts val="1600"/>
              </a:spcBef>
              <a:spcAft>
                <a:spcPts val="1600"/>
              </a:spcAft>
              <a:buNone/>
            </a:pPr>
            <a:r>
              <a:t/>
            </a:r>
            <a:endParaRPr/>
          </a:p>
        </p:txBody>
      </p:sp>
      <p:pic>
        <p:nvPicPr>
          <p:cNvPr id="156" name="Google Shape;156;p25"/>
          <p:cNvPicPr preferRelativeResize="0"/>
          <p:nvPr/>
        </p:nvPicPr>
        <p:blipFill>
          <a:blip r:embed="rId4">
            <a:alphaModFix/>
          </a:blip>
          <a:stretch>
            <a:fillRect/>
          </a:stretch>
        </p:blipFill>
        <p:spPr>
          <a:xfrm>
            <a:off x="1490663" y="2712212"/>
            <a:ext cx="1902373" cy="1893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28050" y="285025"/>
            <a:ext cx="8487900" cy="82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b="1" lang="en" sz="3820">
                <a:latin typeface="Lato"/>
                <a:ea typeface="Lato"/>
                <a:cs typeface="Lato"/>
                <a:sym typeface="Lato"/>
              </a:rPr>
              <a:t>How to identify a Prop 65 violation </a:t>
            </a:r>
            <a:endParaRPr>
              <a:latin typeface="Lato"/>
              <a:ea typeface="Lato"/>
              <a:cs typeface="Lato"/>
              <a:sym typeface="Lato"/>
            </a:endParaRPr>
          </a:p>
        </p:txBody>
      </p:sp>
      <p:sp>
        <p:nvSpPr>
          <p:cNvPr id="162" name="Google Shape;162;p26"/>
          <p:cNvSpPr txBox="1"/>
          <p:nvPr>
            <p:ph idx="1" type="body"/>
          </p:nvPr>
        </p:nvSpPr>
        <p:spPr>
          <a:xfrm>
            <a:off x="386425" y="1663950"/>
            <a:ext cx="4606500" cy="25356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chemeClr val="lt1"/>
                </a:solidFill>
                <a:latin typeface="Lato"/>
                <a:ea typeface="Lato"/>
                <a:cs typeface="Lato"/>
                <a:sym typeface="Lato"/>
              </a:rPr>
              <a:t>Prop 65 violations can be difficult to identify but there are key aspects to look out for</a:t>
            </a:r>
            <a:endParaRPr sz="1400">
              <a:solidFill>
                <a:schemeClr val="lt1"/>
              </a:solidFill>
              <a:latin typeface="Lato"/>
              <a:ea typeface="Lato"/>
              <a:cs typeface="Lato"/>
              <a:sym typeface="Lato"/>
            </a:endParaRPr>
          </a:p>
          <a:p>
            <a:pPr indent="0" lvl="0" marL="0" rtl="0" algn="l">
              <a:lnSpc>
                <a:spcPct val="100000"/>
              </a:lnSpc>
              <a:spcBef>
                <a:spcPts val="0"/>
              </a:spcBef>
              <a:spcAft>
                <a:spcPts val="0"/>
              </a:spcAft>
              <a:buNone/>
            </a:pPr>
            <a:r>
              <a:t/>
            </a:r>
            <a:endParaRPr sz="1400">
              <a:solidFill>
                <a:schemeClr val="lt1"/>
              </a:solidFill>
              <a:latin typeface="Lato"/>
              <a:ea typeface="Lato"/>
              <a:cs typeface="Lato"/>
              <a:sym typeface="Lato"/>
            </a:endParaRPr>
          </a:p>
          <a:p>
            <a:pPr indent="-317500" lvl="0" marL="457200" rtl="0" algn="l">
              <a:lnSpc>
                <a:spcPct val="100000"/>
              </a:lnSpc>
              <a:spcBef>
                <a:spcPts val="0"/>
              </a:spcBef>
              <a:spcAft>
                <a:spcPts val="0"/>
              </a:spcAft>
              <a:buClr>
                <a:schemeClr val="lt1"/>
              </a:buClr>
              <a:buSzPts val="1400"/>
              <a:buFont typeface="Lato"/>
              <a:buChar char="●"/>
            </a:pPr>
            <a:r>
              <a:rPr lang="en" sz="1400">
                <a:solidFill>
                  <a:schemeClr val="lt1"/>
                </a:solidFill>
                <a:latin typeface="Lato"/>
                <a:ea typeface="Lato"/>
                <a:cs typeface="Lato"/>
                <a:sym typeface="Lato"/>
              </a:rPr>
              <a:t>Construction or development exposing residents to dust and PM that contains a Prop 65 chemical(s)</a:t>
            </a:r>
            <a:endParaRPr sz="1400">
              <a:solidFill>
                <a:schemeClr val="lt1"/>
              </a:solidFill>
              <a:latin typeface="Lato"/>
              <a:ea typeface="Lato"/>
              <a:cs typeface="Lato"/>
              <a:sym typeface="Lato"/>
            </a:endParaRPr>
          </a:p>
          <a:p>
            <a:pPr indent="-317500" lvl="0" marL="457200" rtl="0" algn="l">
              <a:lnSpc>
                <a:spcPct val="100000"/>
              </a:lnSpc>
              <a:spcBef>
                <a:spcPts val="0"/>
              </a:spcBef>
              <a:spcAft>
                <a:spcPts val="0"/>
              </a:spcAft>
              <a:buClr>
                <a:schemeClr val="lt1"/>
              </a:buClr>
              <a:buSzPts val="1400"/>
              <a:buFont typeface="Lato"/>
              <a:buChar char="●"/>
            </a:pPr>
            <a:r>
              <a:rPr lang="en" sz="1400">
                <a:solidFill>
                  <a:schemeClr val="lt1"/>
                </a:solidFill>
                <a:latin typeface="Lato"/>
                <a:ea typeface="Lato"/>
                <a:cs typeface="Lato"/>
                <a:sym typeface="Lato"/>
              </a:rPr>
              <a:t>A chemical exposure from a known source that does not provide a warning</a:t>
            </a:r>
            <a:endParaRPr sz="1400">
              <a:solidFill>
                <a:schemeClr val="lt1"/>
              </a:solidFill>
              <a:latin typeface="Lato"/>
              <a:ea typeface="Lato"/>
              <a:cs typeface="Lato"/>
              <a:sym typeface="Lato"/>
            </a:endParaRPr>
          </a:p>
          <a:p>
            <a:pPr indent="0" lvl="0" marL="0" rtl="0" algn="l">
              <a:lnSpc>
                <a:spcPct val="100000"/>
              </a:lnSpc>
              <a:spcBef>
                <a:spcPts val="0"/>
              </a:spcBef>
              <a:spcAft>
                <a:spcPts val="0"/>
              </a:spcAft>
              <a:buNone/>
            </a:pPr>
            <a:r>
              <a:t/>
            </a:r>
            <a:endParaRPr sz="1400">
              <a:solidFill>
                <a:schemeClr val="lt1"/>
              </a:solidFill>
              <a:latin typeface="Lato"/>
              <a:ea typeface="Lato"/>
              <a:cs typeface="Lato"/>
              <a:sym typeface="Lato"/>
            </a:endParaRPr>
          </a:p>
          <a:p>
            <a:pPr indent="0" lvl="0" marL="0" rtl="0" algn="l">
              <a:lnSpc>
                <a:spcPct val="100000"/>
              </a:lnSpc>
              <a:spcBef>
                <a:spcPts val="0"/>
              </a:spcBef>
              <a:spcAft>
                <a:spcPts val="0"/>
              </a:spcAft>
              <a:buNone/>
            </a:pPr>
            <a:r>
              <a:t/>
            </a:r>
            <a:endParaRPr sz="1400">
              <a:solidFill>
                <a:schemeClr val="lt1"/>
              </a:solidFill>
              <a:latin typeface="Lato"/>
              <a:ea typeface="Lato"/>
              <a:cs typeface="Lato"/>
              <a:sym typeface="Lato"/>
            </a:endParaRPr>
          </a:p>
          <a:p>
            <a:pPr indent="0" lvl="0" marL="0" rtl="0" algn="l">
              <a:spcBef>
                <a:spcPts val="0"/>
              </a:spcBef>
              <a:spcAft>
                <a:spcPts val="1600"/>
              </a:spcAft>
              <a:buNone/>
            </a:pPr>
            <a:r>
              <a:t/>
            </a:r>
            <a:endParaRPr>
              <a:solidFill>
                <a:schemeClr val="lt1"/>
              </a:solidFill>
            </a:endParaRPr>
          </a:p>
        </p:txBody>
      </p:sp>
      <p:sp>
        <p:nvSpPr>
          <p:cNvPr id="163" name="Google Shape;163;p26"/>
          <p:cNvSpPr/>
          <p:nvPr/>
        </p:nvSpPr>
        <p:spPr>
          <a:xfrm>
            <a:off x="5381375" y="1453050"/>
            <a:ext cx="3011100" cy="2957400"/>
          </a:xfrm>
          <a:prstGeom prst="foldedCorner">
            <a:avLst>
              <a:gd fmla="val 16667" name="adj"/>
            </a:avLst>
          </a:prstGeom>
          <a:solidFill>
            <a:srgbClr val="FFF2CC"/>
          </a:solidFill>
          <a:ln cap="flat" cmpd="sng" w="1905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Steps to take once you suspect a prop 65 violation:</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Send the product or a sample from exposure site to a lab for testing</a:t>
            </a:r>
            <a:endParaRPr/>
          </a:p>
          <a:p>
            <a:pPr indent="-317500" lvl="0" marL="457200" rtl="0" algn="l">
              <a:spcBef>
                <a:spcPts val="0"/>
              </a:spcBef>
              <a:spcAft>
                <a:spcPts val="0"/>
              </a:spcAft>
              <a:buSzPts val="1400"/>
              <a:buAutoNum type="arabicPeriod"/>
            </a:pPr>
            <a:r>
              <a:rPr lang="en"/>
              <a:t>Write a “certificate of merit” </a:t>
            </a:r>
            <a:endParaRPr/>
          </a:p>
          <a:p>
            <a:pPr indent="-317500" lvl="0" marL="457200" rtl="0" algn="l">
              <a:spcBef>
                <a:spcPts val="0"/>
              </a:spcBef>
              <a:spcAft>
                <a:spcPts val="0"/>
              </a:spcAft>
              <a:buSzPts val="1400"/>
              <a:buAutoNum type="arabicPeriod"/>
            </a:pPr>
            <a:r>
              <a:rPr lang="en"/>
              <a:t>File the 60-day notice online</a:t>
            </a:r>
            <a:endParaRPr/>
          </a:p>
          <a:p>
            <a:pPr indent="-317500" lvl="0" marL="457200" rtl="0" algn="l">
              <a:spcBef>
                <a:spcPts val="0"/>
              </a:spcBef>
              <a:spcAft>
                <a:spcPts val="0"/>
              </a:spcAft>
              <a:buSzPts val="1400"/>
              <a:buAutoNum type="arabicPeriod"/>
            </a:pPr>
            <a:r>
              <a:rPr lang="en"/>
              <a:t>Wait to hear back from the attorney general if lawsuit will be filed</a:t>
            </a:r>
            <a:endParaRPr/>
          </a:p>
          <a:p>
            <a:pPr indent="-317500" lvl="0" marL="457200" rtl="0" algn="l">
              <a:spcBef>
                <a:spcPts val="0"/>
              </a:spcBef>
              <a:spcAft>
                <a:spcPts val="0"/>
              </a:spcAft>
              <a:buSzPts val="1400"/>
              <a:buAutoNum type="arabicPeriod"/>
            </a:pPr>
            <a:r>
              <a:rPr lang="en"/>
              <a:t>If filed, follow </a:t>
            </a:r>
            <a:r>
              <a:rPr lang="en"/>
              <a:t>through</a:t>
            </a:r>
            <a:r>
              <a:rPr lang="en"/>
              <a:t> </a:t>
            </a:r>
            <a:r>
              <a:rPr lang="en"/>
              <a:t>with</a:t>
            </a:r>
            <a:r>
              <a:rPr lang="en"/>
              <a:t> legal process</a:t>
            </a:r>
            <a:endParaRPr/>
          </a:p>
        </p:txBody>
      </p:sp>
      <p:cxnSp>
        <p:nvCxnSpPr>
          <p:cNvPr id="164" name="Google Shape;164;p26"/>
          <p:cNvCxnSpPr/>
          <p:nvPr/>
        </p:nvCxnSpPr>
        <p:spPr>
          <a:xfrm>
            <a:off x="252275" y="1048200"/>
            <a:ext cx="8710200" cy="108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880500" y="136450"/>
            <a:ext cx="5263500" cy="7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000000"/>
                </a:solidFill>
                <a:latin typeface="Lato"/>
                <a:ea typeface="Lato"/>
                <a:cs typeface="Lato"/>
                <a:sym typeface="Lato"/>
              </a:rPr>
              <a:t>60-Day Notices</a:t>
            </a:r>
            <a:endParaRPr b="1" sz="3100">
              <a:solidFill>
                <a:srgbClr val="000000"/>
              </a:solidFill>
              <a:latin typeface="Lato"/>
              <a:ea typeface="Lato"/>
              <a:cs typeface="Lato"/>
              <a:sym typeface="Lato"/>
            </a:endParaRPr>
          </a:p>
        </p:txBody>
      </p:sp>
      <p:sp>
        <p:nvSpPr>
          <p:cNvPr id="170" name="Google Shape;170;p27"/>
          <p:cNvSpPr txBox="1"/>
          <p:nvPr>
            <p:ph idx="1" type="body"/>
          </p:nvPr>
        </p:nvSpPr>
        <p:spPr>
          <a:xfrm>
            <a:off x="4121400" y="1159875"/>
            <a:ext cx="4781700" cy="337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Open Sans"/>
                <a:ea typeface="Open Sans"/>
                <a:cs typeface="Open Sans"/>
                <a:sym typeface="Open Sans"/>
              </a:rPr>
              <a:t>File a Notice of Violation online</a:t>
            </a:r>
            <a:endParaRPr b="1">
              <a:solidFill>
                <a:srgbClr val="000000"/>
              </a:solidFill>
              <a:latin typeface="Open Sans"/>
              <a:ea typeface="Open Sans"/>
              <a:cs typeface="Open Sans"/>
              <a:sym typeface="Open Sans"/>
            </a:endParaRPr>
          </a:p>
          <a:p>
            <a:pPr indent="0" lvl="0" marL="0" rtl="0" algn="l">
              <a:spcBef>
                <a:spcPts val="1600"/>
              </a:spcBef>
              <a:spcAft>
                <a:spcPts val="0"/>
              </a:spcAft>
              <a:buNone/>
            </a:pPr>
            <a:r>
              <a:rPr lang="en" sz="1250">
                <a:solidFill>
                  <a:srgbClr val="000000"/>
                </a:solidFill>
                <a:latin typeface="Open Sans"/>
                <a:ea typeface="Open Sans"/>
                <a:cs typeface="Open Sans"/>
                <a:sym typeface="Open Sans"/>
              </a:rPr>
              <a:t>A Proposition 65 Notice of Violation must provide adequate information to allow the OAG to assess the nature of the alleged violation. </a:t>
            </a:r>
            <a:endParaRPr sz="1250">
              <a:solidFill>
                <a:srgbClr val="000000"/>
              </a:solidFill>
              <a:latin typeface="Open Sans"/>
              <a:ea typeface="Open Sans"/>
              <a:cs typeface="Open Sans"/>
              <a:sym typeface="Open Sans"/>
            </a:endParaRPr>
          </a:p>
          <a:p>
            <a:pPr indent="0" lvl="0" marL="0" rtl="0" algn="l">
              <a:spcBef>
                <a:spcPts val="1600"/>
              </a:spcBef>
              <a:spcAft>
                <a:spcPts val="0"/>
              </a:spcAft>
              <a:buNone/>
            </a:pPr>
            <a:r>
              <a:rPr lang="en" sz="1250">
                <a:solidFill>
                  <a:srgbClr val="000000"/>
                </a:solidFill>
                <a:latin typeface="Open Sans"/>
                <a:ea typeface="Open Sans"/>
                <a:cs typeface="Open Sans"/>
                <a:sym typeface="Open Sans"/>
              </a:rPr>
              <a:t>Private enforcers must also serve a </a:t>
            </a:r>
            <a:r>
              <a:rPr b="1" lang="en" sz="1250">
                <a:solidFill>
                  <a:srgbClr val="000000"/>
                </a:solidFill>
                <a:latin typeface="Open Sans"/>
                <a:ea typeface="Open Sans"/>
                <a:cs typeface="Open Sans"/>
                <a:sym typeface="Open Sans"/>
              </a:rPr>
              <a:t>certificate of merit</a:t>
            </a:r>
            <a:r>
              <a:rPr lang="en" sz="1250">
                <a:solidFill>
                  <a:srgbClr val="000000"/>
                </a:solidFill>
                <a:latin typeface="Open Sans"/>
                <a:ea typeface="Open Sans"/>
                <a:cs typeface="Open Sans"/>
                <a:sym typeface="Open Sans"/>
              </a:rPr>
              <a:t> which is a statement of expert consultation(s) supporting belief of reasonable and worthwhile private action</a:t>
            </a:r>
            <a:endParaRPr sz="125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250">
              <a:solidFill>
                <a:srgbClr val="000000"/>
              </a:solidFill>
              <a:latin typeface="Open Sans"/>
              <a:ea typeface="Open Sans"/>
              <a:cs typeface="Open Sans"/>
              <a:sym typeface="Open Sans"/>
            </a:endParaRPr>
          </a:p>
          <a:p>
            <a:pPr indent="0" lvl="0" marL="0" rtl="0" algn="l">
              <a:spcBef>
                <a:spcPts val="1600"/>
              </a:spcBef>
              <a:spcAft>
                <a:spcPts val="0"/>
              </a:spcAft>
              <a:buNone/>
            </a:pPr>
            <a:r>
              <a:rPr lang="en" sz="1250" u="sng">
                <a:solidFill>
                  <a:schemeClr val="hlink"/>
                </a:solidFill>
                <a:latin typeface="Open Sans"/>
                <a:ea typeface="Open Sans"/>
                <a:cs typeface="Open Sans"/>
                <a:sym typeface="Open Sans"/>
                <a:hlinkClick r:id="rId3"/>
              </a:rPr>
              <a:t>File a 60-Day Notice | State of California - Department of Justice - Office of the Attorney General</a:t>
            </a:r>
            <a:r>
              <a:rPr lang="en" sz="1250">
                <a:solidFill>
                  <a:srgbClr val="000000"/>
                </a:solidFill>
                <a:latin typeface="Open Sans"/>
                <a:ea typeface="Open Sans"/>
                <a:cs typeface="Open Sans"/>
                <a:sym typeface="Open Sans"/>
              </a:rPr>
              <a:t> </a:t>
            </a:r>
            <a:endParaRPr sz="1250">
              <a:solidFill>
                <a:srgbClr val="000000"/>
              </a:solidFill>
              <a:latin typeface="Open Sans"/>
              <a:ea typeface="Open Sans"/>
              <a:cs typeface="Open Sans"/>
              <a:sym typeface="Open Sans"/>
            </a:endParaRPr>
          </a:p>
          <a:p>
            <a:pPr indent="0" lvl="0" marL="0" rtl="0" algn="l">
              <a:spcBef>
                <a:spcPts val="1600"/>
              </a:spcBef>
              <a:spcAft>
                <a:spcPts val="1600"/>
              </a:spcAft>
              <a:buNone/>
            </a:pPr>
            <a:r>
              <a:t/>
            </a:r>
            <a:endParaRPr sz="1250">
              <a:solidFill>
                <a:srgbClr val="000000"/>
              </a:solidFill>
              <a:latin typeface="Open Sans"/>
              <a:ea typeface="Open Sans"/>
              <a:cs typeface="Open Sans"/>
              <a:sym typeface="Open Sans"/>
            </a:endParaRPr>
          </a:p>
        </p:txBody>
      </p:sp>
      <p:pic>
        <p:nvPicPr>
          <p:cNvPr id="171" name="Google Shape;171;p27"/>
          <p:cNvPicPr preferRelativeResize="0"/>
          <p:nvPr/>
        </p:nvPicPr>
        <p:blipFill>
          <a:blip r:embed="rId4">
            <a:alphaModFix/>
          </a:blip>
          <a:stretch>
            <a:fillRect/>
          </a:stretch>
        </p:blipFill>
        <p:spPr>
          <a:xfrm>
            <a:off x="246975" y="235475"/>
            <a:ext cx="3301099" cy="4672526"/>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p:nvPr/>
        </p:nvSpPr>
        <p:spPr>
          <a:xfrm>
            <a:off x="1229100" y="1044750"/>
            <a:ext cx="6685800" cy="3054000"/>
          </a:xfrm>
          <a:prstGeom prst="roundRect">
            <a:avLst>
              <a:gd fmla="val 16667" name="adj"/>
            </a:avLst>
          </a:prstGeom>
          <a:solidFill>
            <a:srgbClr val="FFE599"/>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Time consuming</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Requires </a:t>
            </a:r>
            <a:r>
              <a:rPr lang="en">
                <a:latin typeface="Lato"/>
                <a:ea typeface="Lato"/>
                <a:cs typeface="Lato"/>
                <a:sym typeface="Lato"/>
              </a:rPr>
              <a:t>professional</a:t>
            </a:r>
            <a:r>
              <a:rPr lang="en">
                <a:latin typeface="Lato"/>
                <a:ea typeface="Lato"/>
                <a:cs typeface="Lato"/>
                <a:sym typeface="Lato"/>
              </a:rPr>
              <a:t> assistance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Can result in high cost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Only sometimes are fees reimbursed when/if case is won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Claims are highly technical</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Prop 65 cannot stop the use of any chemical or lessen exposure, it only requires a clear and reasonable warning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Even when in some cases it has halted the use of a chemical, this is in no way guaranteed </a:t>
            </a:r>
            <a:endParaRPr>
              <a:latin typeface="Lato"/>
              <a:ea typeface="Lato"/>
              <a:cs typeface="Lato"/>
              <a:sym typeface="Lato"/>
            </a:endParaRPr>
          </a:p>
          <a:p>
            <a:pPr indent="0" lvl="0" marL="0" rtl="0" algn="l">
              <a:lnSpc>
                <a:spcPct val="200000"/>
              </a:lnSpc>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p>
        </p:txBody>
      </p:sp>
      <p:sp>
        <p:nvSpPr>
          <p:cNvPr id="177" name="Google Shape;177;p28"/>
          <p:cNvSpPr txBox="1"/>
          <p:nvPr/>
        </p:nvSpPr>
        <p:spPr>
          <a:xfrm>
            <a:off x="2074200" y="128575"/>
            <a:ext cx="4995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1"/>
                </a:solidFill>
                <a:latin typeface="Merriweather"/>
                <a:ea typeface="Merriweather"/>
                <a:cs typeface="Merriweather"/>
                <a:sym typeface="Merriweather"/>
              </a:rPr>
              <a:t>Aspects to Consider</a:t>
            </a:r>
            <a:endParaRPr b="1">
              <a:solidFill>
                <a:schemeClr val="accent1"/>
              </a:solidFill>
            </a:endParaRPr>
          </a:p>
        </p:txBody>
      </p:sp>
      <p:sp>
        <p:nvSpPr>
          <p:cNvPr id="178" name="Google Shape;178;p28"/>
          <p:cNvSpPr txBox="1"/>
          <p:nvPr/>
        </p:nvSpPr>
        <p:spPr>
          <a:xfrm>
            <a:off x="978150" y="4500575"/>
            <a:ext cx="71877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latin typeface="Merriweather"/>
                <a:ea typeface="Merriweather"/>
                <a:cs typeface="Merriweather"/>
                <a:sym typeface="Merriweather"/>
              </a:rPr>
              <a:t>Filing a Proposition 65 claim takes time and money</a:t>
            </a:r>
            <a:endParaRPr sz="1900">
              <a:solidFill>
                <a:schemeClr val="lt1"/>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1103550" y="876725"/>
            <a:ext cx="6936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latin typeface="Lato"/>
                <a:ea typeface="Lato"/>
                <a:cs typeface="Lato"/>
                <a:sym typeface="Lato"/>
              </a:rPr>
              <a:t>Thank you for your time and attention! </a:t>
            </a:r>
            <a:endParaRPr sz="3100">
              <a:latin typeface="Lato"/>
              <a:ea typeface="Lato"/>
              <a:cs typeface="Lato"/>
              <a:sym typeface="Lato"/>
            </a:endParaRPr>
          </a:p>
        </p:txBody>
      </p:sp>
      <p:sp>
        <p:nvSpPr>
          <p:cNvPr id="184" name="Google Shape;184;p29"/>
          <p:cNvSpPr txBox="1"/>
          <p:nvPr>
            <p:ph idx="1" type="body"/>
          </p:nvPr>
        </p:nvSpPr>
        <p:spPr>
          <a:xfrm>
            <a:off x="3065850" y="2146350"/>
            <a:ext cx="3012300" cy="425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700"/>
              <a:t>Questions or Comments? </a:t>
            </a:r>
            <a:endParaRPr sz="1700"/>
          </a:p>
        </p:txBody>
      </p:sp>
      <p:sp>
        <p:nvSpPr>
          <p:cNvPr id="185" name="Google Shape;185;p29"/>
          <p:cNvSpPr txBox="1"/>
          <p:nvPr/>
        </p:nvSpPr>
        <p:spPr>
          <a:xfrm>
            <a:off x="1169850" y="434627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For follow up questions, a copy of the slide deck, or comments</a:t>
            </a:r>
            <a:endParaRPr>
              <a:solidFill>
                <a:schemeClr val="lt1"/>
              </a:solidFill>
              <a:latin typeface="Roboto"/>
              <a:ea typeface="Roboto"/>
              <a:cs typeface="Roboto"/>
              <a:sym typeface="Roboto"/>
            </a:endParaRPr>
          </a:p>
          <a:p>
            <a:pPr indent="0" lvl="0" marL="0" rtl="0" algn="ctr">
              <a:spcBef>
                <a:spcPts val="0"/>
              </a:spcBef>
              <a:spcAft>
                <a:spcPts val="0"/>
              </a:spcAft>
              <a:buNone/>
            </a:pPr>
            <a:r>
              <a:rPr lang="en">
                <a:solidFill>
                  <a:schemeClr val="lt1"/>
                </a:solidFill>
                <a:latin typeface="Roboto"/>
                <a:ea typeface="Roboto"/>
                <a:cs typeface="Roboto"/>
                <a:sym typeface="Roboto"/>
              </a:rPr>
              <a:t> please reach out to skylar@greenaction.org</a:t>
            </a:r>
            <a:endParaRPr>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302850"/>
            <a:ext cx="8520600" cy="8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chemeClr val="accent4"/>
                </a:solidFill>
                <a:latin typeface="Lato"/>
                <a:ea typeface="Lato"/>
                <a:cs typeface="Lato"/>
                <a:sym typeface="Lato"/>
              </a:rPr>
              <a:t>More specifically...</a:t>
            </a:r>
            <a:endParaRPr b="1" sz="3100">
              <a:solidFill>
                <a:schemeClr val="accent4"/>
              </a:solidFill>
              <a:latin typeface="Lato"/>
              <a:ea typeface="Lato"/>
              <a:cs typeface="Lato"/>
              <a:sym typeface="Lato"/>
            </a:endParaRPr>
          </a:p>
        </p:txBody>
      </p:sp>
      <p:sp>
        <p:nvSpPr>
          <p:cNvPr id="73" name="Google Shape;73;p1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000000"/>
              </a:solidFill>
              <a:latin typeface="Lato"/>
              <a:ea typeface="Lato"/>
              <a:cs typeface="Lato"/>
              <a:sym typeface="Lato"/>
            </a:endParaRPr>
          </a:p>
          <a:p>
            <a:pPr indent="0" lvl="0" marL="0" rtl="0" algn="l">
              <a:spcBef>
                <a:spcPts val="1600"/>
              </a:spcBef>
              <a:spcAft>
                <a:spcPts val="0"/>
              </a:spcAft>
              <a:buNone/>
            </a:pPr>
            <a:r>
              <a:rPr lang="en" sz="4200">
                <a:solidFill>
                  <a:srgbClr val="DD7E6B"/>
                </a:solidFill>
                <a:latin typeface="Fugaz One"/>
                <a:ea typeface="Fugaz One"/>
                <a:cs typeface="Fugaz One"/>
                <a:sym typeface="Fugaz One"/>
              </a:rPr>
              <a:t>1</a:t>
            </a:r>
            <a:endParaRPr sz="4200">
              <a:solidFill>
                <a:srgbClr val="DD7E6B"/>
              </a:solidFill>
              <a:latin typeface="Fugaz One"/>
              <a:ea typeface="Fugaz One"/>
              <a:cs typeface="Fugaz One"/>
              <a:sym typeface="Fugaz One"/>
            </a:endParaRPr>
          </a:p>
          <a:p>
            <a:pPr indent="0" lvl="0" marL="0" rtl="0" algn="l">
              <a:spcBef>
                <a:spcPts val="1600"/>
              </a:spcBef>
              <a:spcAft>
                <a:spcPts val="1600"/>
              </a:spcAft>
              <a:buNone/>
            </a:pPr>
            <a:r>
              <a:rPr lang="en" sz="1600">
                <a:solidFill>
                  <a:srgbClr val="000000"/>
                </a:solidFill>
                <a:latin typeface="Lato"/>
                <a:ea typeface="Lato"/>
                <a:cs typeface="Lato"/>
                <a:sym typeface="Lato"/>
              </a:rPr>
              <a:t>Prop 65 prohibits businesses from </a:t>
            </a:r>
            <a:r>
              <a:rPr lang="en" sz="1600" u="sng">
                <a:solidFill>
                  <a:srgbClr val="000000"/>
                </a:solidFill>
                <a:latin typeface="Lato"/>
                <a:ea typeface="Lato"/>
                <a:cs typeface="Lato"/>
                <a:sym typeface="Lato"/>
              </a:rPr>
              <a:t>knowingly discharging listed substances into drinking water sources, or onto land where the substances can pass into drinking water sources.</a:t>
            </a:r>
            <a:endParaRPr sz="1600" u="sng">
              <a:solidFill>
                <a:srgbClr val="000000"/>
              </a:solidFill>
              <a:latin typeface="Lato"/>
              <a:ea typeface="Lato"/>
              <a:cs typeface="Lato"/>
              <a:sym typeface="Lato"/>
            </a:endParaRPr>
          </a:p>
        </p:txBody>
      </p:sp>
      <p:sp>
        <p:nvSpPr>
          <p:cNvPr id="74" name="Google Shape;74;p1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000000"/>
              </a:solidFill>
              <a:latin typeface="Lato"/>
              <a:ea typeface="Lato"/>
              <a:cs typeface="Lato"/>
              <a:sym typeface="Lato"/>
            </a:endParaRPr>
          </a:p>
          <a:p>
            <a:pPr indent="0" lvl="0" marL="0" rtl="0" algn="l">
              <a:spcBef>
                <a:spcPts val="1600"/>
              </a:spcBef>
              <a:spcAft>
                <a:spcPts val="0"/>
              </a:spcAft>
              <a:buNone/>
            </a:pPr>
            <a:r>
              <a:rPr lang="en" sz="4200">
                <a:solidFill>
                  <a:srgbClr val="DD7E6B"/>
                </a:solidFill>
                <a:latin typeface="Fugaz One"/>
                <a:ea typeface="Fugaz One"/>
                <a:cs typeface="Fugaz One"/>
                <a:sym typeface="Fugaz One"/>
              </a:rPr>
              <a:t>2</a:t>
            </a:r>
            <a:endParaRPr sz="1600">
              <a:solidFill>
                <a:srgbClr val="000000"/>
              </a:solidFill>
              <a:latin typeface="Lato"/>
              <a:ea typeface="Lato"/>
              <a:cs typeface="Lato"/>
              <a:sym typeface="Lato"/>
            </a:endParaRPr>
          </a:p>
          <a:p>
            <a:pPr indent="0" lvl="0" marL="0" rtl="0" algn="l">
              <a:spcBef>
                <a:spcPts val="1600"/>
              </a:spcBef>
              <a:spcAft>
                <a:spcPts val="1600"/>
              </a:spcAft>
              <a:buNone/>
            </a:pPr>
            <a:r>
              <a:rPr b="1" lang="en" sz="1600">
                <a:solidFill>
                  <a:srgbClr val="000000"/>
                </a:solidFill>
                <a:latin typeface="Lato"/>
                <a:ea typeface="Lato"/>
                <a:cs typeface="Lato"/>
                <a:sym typeface="Lato"/>
              </a:rPr>
              <a:t>Prop 65 prohibits businesses from </a:t>
            </a:r>
            <a:r>
              <a:rPr b="1" lang="en" sz="1600" u="sng">
                <a:solidFill>
                  <a:srgbClr val="000000"/>
                </a:solidFill>
                <a:latin typeface="Lato"/>
                <a:ea typeface="Lato"/>
                <a:cs typeface="Lato"/>
                <a:sym typeface="Lato"/>
              </a:rPr>
              <a:t>knowingly exposing individuals to listed substances without providing a clear and reasonable warning.</a:t>
            </a:r>
            <a:endParaRPr b="1" sz="1600" u="sng">
              <a:solidFill>
                <a:srgbClr val="000000"/>
              </a:solidFill>
              <a:latin typeface="Lato"/>
              <a:ea typeface="Lato"/>
              <a:cs typeface="Lato"/>
              <a:sym typeface="Lato"/>
            </a:endParaRPr>
          </a:p>
        </p:txBody>
      </p:sp>
      <p:sp>
        <p:nvSpPr>
          <p:cNvPr id="75" name="Google Shape;75;p14"/>
          <p:cNvSpPr txBox="1"/>
          <p:nvPr/>
        </p:nvSpPr>
        <p:spPr>
          <a:xfrm>
            <a:off x="668400" y="1396100"/>
            <a:ext cx="7807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u="sng">
                <a:latin typeface="Lato"/>
                <a:ea typeface="Lato"/>
                <a:cs typeface="Lato"/>
                <a:sym typeface="Lato"/>
              </a:rPr>
              <a:t>Safe Drinking Water</a:t>
            </a:r>
            <a:r>
              <a:rPr lang="en" sz="2200">
                <a:latin typeface="Lato"/>
                <a:ea typeface="Lato"/>
                <a:cs typeface="Lato"/>
                <a:sym typeface="Lato"/>
              </a:rPr>
              <a:t> and </a:t>
            </a:r>
            <a:r>
              <a:rPr lang="en" sz="2200" u="sng">
                <a:latin typeface="Lato"/>
                <a:ea typeface="Lato"/>
                <a:cs typeface="Lato"/>
                <a:sym typeface="Lato"/>
              </a:rPr>
              <a:t>Toxic Enforcement</a:t>
            </a:r>
            <a:r>
              <a:rPr lang="en" sz="2200">
                <a:latin typeface="Lato"/>
                <a:ea typeface="Lato"/>
                <a:cs typeface="Lato"/>
                <a:sym typeface="Lato"/>
              </a:rPr>
              <a:t> Act of 1986</a:t>
            </a:r>
            <a:endParaRPr sz="12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9" name="Shape 79"/>
        <p:cNvGrpSpPr/>
        <p:nvPr/>
      </p:nvGrpSpPr>
      <p:grpSpPr>
        <a:xfrm>
          <a:off x="0" y="0"/>
          <a:ext cx="0" cy="0"/>
          <a:chOff x="0" y="0"/>
          <a:chExt cx="0" cy="0"/>
        </a:xfrm>
      </p:grpSpPr>
      <p:sp>
        <p:nvSpPr>
          <p:cNvPr id="80" name="Google Shape;80;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Lato"/>
                <a:ea typeface="Lato"/>
                <a:cs typeface="Lato"/>
                <a:sym typeface="Lato"/>
              </a:rPr>
              <a:t>What’s our focus?</a:t>
            </a:r>
            <a:endParaRPr sz="3100">
              <a:latin typeface="Lato"/>
              <a:ea typeface="Lato"/>
              <a:cs typeface="Lato"/>
              <a:sym typeface="Lato"/>
            </a:endParaRPr>
          </a:p>
        </p:txBody>
      </p:sp>
      <p:sp>
        <p:nvSpPr>
          <p:cNvPr id="81" name="Google Shape;81;p15"/>
          <p:cNvSpPr txBox="1"/>
          <p:nvPr>
            <p:ph idx="1" type="body"/>
          </p:nvPr>
        </p:nvSpPr>
        <p:spPr>
          <a:xfrm>
            <a:off x="4506900" y="707225"/>
            <a:ext cx="4202700" cy="35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000000"/>
                </a:solidFill>
                <a:latin typeface="Lato"/>
                <a:ea typeface="Lato"/>
                <a:cs typeface="Lato"/>
                <a:sym typeface="Lato"/>
              </a:rPr>
              <a:t>Proposition 65 requires businesses to provide </a:t>
            </a:r>
            <a:r>
              <a:rPr b="1" lang="en" sz="1700">
                <a:solidFill>
                  <a:srgbClr val="000000"/>
                </a:solidFill>
                <a:latin typeface="Lato"/>
                <a:ea typeface="Lato"/>
                <a:cs typeface="Lato"/>
                <a:sym typeface="Lato"/>
              </a:rPr>
              <a:t>“clear and reasonable” warnings</a:t>
            </a:r>
            <a:r>
              <a:rPr lang="en" sz="1700">
                <a:solidFill>
                  <a:srgbClr val="000000"/>
                </a:solidFill>
                <a:latin typeface="Lato"/>
                <a:ea typeface="Lato"/>
                <a:cs typeface="Lato"/>
                <a:sym typeface="Lato"/>
              </a:rPr>
              <a:t> to Californians about significant exposures to chemicals that cause cancer, birth defects, or other reproductive harm.</a:t>
            </a:r>
            <a:endParaRPr sz="1700">
              <a:solidFill>
                <a:srgbClr val="000000"/>
              </a:solidFill>
              <a:latin typeface="Lato"/>
              <a:ea typeface="Lato"/>
              <a:cs typeface="Lato"/>
              <a:sym typeface="Lato"/>
            </a:endParaRPr>
          </a:p>
          <a:p>
            <a:pPr indent="0" lvl="0" marL="0" rtl="0" algn="l">
              <a:spcBef>
                <a:spcPts val="1600"/>
              </a:spcBef>
              <a:spcAft>
                <a:spcPts val="1600"/>
              </a:spcAft>
              <a:buClr>
                <a:schemeClr val="dk1"/>
              </a:buClr>
              <a:buSzPts val="1100"/>
              <a:buFont typeface="Arial"/>
              <a:buNone/>
            </a:pPr>
            <a:r>
              <a:rPr lang="en" sz="1700">
                <a:solidFill>
                  <a:srgbClr val="000000"/>
                </a:solidFill>
                <a:latin typeface="Lato"/>
                <a:ea typeface="Lato"/>
                <a:cs typeface="Lato"/>
                <a:sym typeface="Lato"/>
              </a:rPr>
              <a:t>This information benefits those </a:t>
            </a:r>
            <a:r>
              <a:rPr lang="en" sz="1700">
                <a:solidFill>
                  <a:srgbClr val="000000"/>
                </a:solidFill>
                <a:latin typeface="Lato"/>
                <a:ea typeface="Lato"/>
                <a:cs typeface="Lato"/>
                <a:sym typeface="Lato"/>
              </a:rPr>
              <a:t>whose</a:t>
            </a:r>
            <a:r>
              <a:rPr lang="en" sz="1700">
                <a:solidFill>
                  <a:srgbClr val="000000"/>
                </a:solidFill>
                <a:latin typeface="Lato"/>
                <a:ea typeface="Lato"/>
                <a:cs typeface="Lato"/>
                <a:sym typeface="Lato"/>
              </a:rPr>
              <a:t> work involved Environmental Justice and Health Justice because these warnings have reduced chemical exposures for consumers and the proposition can be used as a tool to force proper warning labels for specific contaminants . </a:t>
            </a:r>
            <a:endParaRPr sz="1700">
              <a:solidFill>
                <a:srgbClr val="000000"/>
              </a:solidFill>
              <a:latin typeface="Lato"/>
              <a:ea typeface="Lato"/>
              <a:cs typeface="Lato"/>
              <a:sym typeface="Lato"/>
            </a:endParaRPr>
          </a:p>
        </p:txBody>
      </p:sp>
      <p:pic>
        <p:nvPicPr>
          <p:cNvPr id="82" name="Google Shape;82;p15"/>
          <p:cNvPicPr preferRelativeResize="0"/>
          <p:nvPr/>
        </p:nvPicPr>
        <p:blipFill>
          <a:blip r:embed="rId3">
            <a:alphaModFix/>
          </a:blip>
          <a:stretch>
            <a:fillRect/>
          </a:stretch>
        </p:blipFill>
        <p:spPr>
          <a:xfrm>
            <a:off x="2012450" y="2930625"/>
            <a:ext cx="1558225" cy="155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nvSpPr>
        <p:spPr>
          <a:xfrm>
            <a:off x="110200" y="142925"/>
            <a:ext cx="4032000" cy="3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solidFill>
                  <a:srgbClr val="FFFFFF"/>
                </a:solidFill>
                <a:latin typeface="Times New Roman"/>
                <a:ea typeface="Times New Roman"/>
                <a:cs typeface="Times New Roman"/>
                <a:sym typeface="Times New Roman"/>
              </a:rPr>
              <a:t>Warnings can be provided in a number of ways</a:t>
            </a:r>
            <a:endParaRPr b="1">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a:solidFill>
                  <a:srgbClr val="FFFFFF"/>
                </a:solidFill>
                <a:latin typeface="Times New Roman"/>
                <a:ea typeface="Times New Roman"/>
                <a:cs typeface="Times New Roman"/>
                <a:sym typeface="Times New Roman"/>
              </a:rPr>
              <a:t>labeling a consumer product</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a:solidFill>
                  <a:srgbClr val="FFFFFF"/>
                </a:solidFill>
                <a:latin typeface="Times New Roman"/>
                <a:ea typeface="Times New Roman"/>
                <a:cs typeface="Times New Roman"/>
                <a:sym typeface="Times New Roman"/>
              </a:rPr>
              <a:t>posting signs at the workplace</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a:solidFill>
                  <a:srgbClr val="FFFFFF"/>
                </a:solidFill>
                <a:latin typeface="Times New Roman"/>
                <a:ea typeface="Times New Roman"/>
                <a:cs typeface="Times New Roman"/>
                <a:sym typeface="Times New Roman"/>
              </a:rPr>
              <a:t>distributing notices at a rental housing complex</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a:solidFill>
                  <a:srgbClr val="FFFFFF"/>
                </a:solidFill>
                <a:latin typeface="Times New Roman"/>
                <a:ea typeface="Times New Roman"/>
                <a:cs typeface="Times New Roman"/>
                <a:sym typeface="Times New Roman"/>
              </a:rPr>
              <a:t>d</a:t>
            </a:r>
            <a:r>
              <a:rPr lang="en">
                <a:solidFill>
                  <a:srgbClr val="FFFFFF"/>
                </a:solidFill>
                <a:latin typeface="Times New Roman"/>
                <a:ea typeface="Times New Roman"/>
                <a:cs typeface="Times New Roman"/>
                <a:sym typeface="Times New Roman"/>
              </a:rPr>
              <a:t>isplaying notices on a building’s wall (inside or outside)</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a:solidFill>
                  <a:srgbClr val="FFFFFF"/>
                </a:solidFill>
                <a:latin typeface="Times New Roman"/>
                <a:ea typeface="Times New Roman"/>
                <a:cs typeface="Times New Roman"/>
                <a:sym typeface="Times New Roman"/>
              </a:rPr>
              <a:t>a</a:t>
            </a:r>
            <a:r>
              <a:rPr lang="en">
                <a:solidFill>
                  <a:srgbClr val="FFFFFF"/>
                </a:solidFill>
                <a:latin typeface="Times New Roman"/>
                <a:ea typeface="Times New Roman"/>
                <a:cs typeface="Times New Roman"/>
                <a:sym typeface="Times New Roman"/>
              </a:rPr>
              <a:t>t checkout in stores</a:t>
            </a:r>
            <a:endParaRPr>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a:solidFill>
                  <a:srgbClr val="FFFFFF"/>
                </a:solidFill>
                <a:latin typeface="Times New Roman"/>
                <a:ea typeface="Times New Roman"/>
                <a:cs typeface="Times New Roman"/>
                <a:sym typeface="Times New Roman"/>
              </a:rPr>
              <a:t>listed in the details of an online product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solidFill>
                  <a:srgbClr val="FFFFFF"/>
                </a:solidFill>
                <a:latin typeface="Times New Roman"/>
                <a:ea typeface="Times New Roman"/>
                <a:cs typeface="Times New Roman"/>
                <a:sym typeface="Times New Roman"/>
              </a:rPr>
              <a:t>Warnings must be provided one year after a chemical is added to the list</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FFFFFF"/>
              </a:solidFill>
              <a:latin typeface="Times New Roman"/>
              <a:ea typeface="Times New Roman"/>
              <a:cs typeface="Times New Roman"/>
              <a:sym typeface="Times New Roman"/>
            </a:endParaRPr>
          </a:p>
        </p:txBody>
      </p:sp>
      <p:pic>
        <p:nvPicPr>
          <p:cNvPr id="88" name="Google Shape;88;p16"/>
          <p:cNvPicPr preferRelativeResize="0"/>
          <p:nvPr/>
        </p:nvPicPr>
        <p:blipFill>
          <a:blip r:embed="rId3">
            <a:alphaModFix/>
          </a:blip>
          <a:stretch>
            <a:fillRect/>
          </a:stretch>
        </p:blipFill>
        <p:spPr>
          <a:xfrm>
            <a:off x="4434325" y="664150"/>
            <a:ext cx="4587100" cy="1347200"/>
          </a:xfrm>
          <a:prstGeom prst="rect">
            <a:avLst/>
          </a:prstGeom>
          <a:noFill/>
          <a:ln>
            <a:noFill/>
          </a:ln>
        </p:spPr>
      </p:pic>
      <p:sp>
        <p:nvSpPr>
          <p:cNvPr id="89" name="Google Shape;89;p16"/>
          <p:cNvSpPr txBox="1"/>
          <p:nvPr>
            <p:ph type="title"/>
          </p:nvPr>
        </p:nvSpPr>
        <p:spPr>
          <a:xfrm>
            <a:off x="991975" y="4358575"/>
            <a:ext cx="32880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7C54F"/>
                </a:solidFill>
              </a:rPr>
              <a:t>Warning Signs</a:t>
            </a:r>
            <a:endParaRPr b="1" sz="3100">
              <a:solidFill>
                <a:srgbClr val="F7C54F"/>
              </a:solidFill>
            </a:endParaRPr>
          </a:p>
        </p:txBody>
      </p:sp>
      <p:pic>
        <p:nvPicPr>
          <p:cNvPr id="90" name="Google Shape;90;p16"/>
          <p:cNvPicPr preferRelativeResize="0"/>
          <p:nvPr/>
        </p:nvPicPr>
        <p:blipFill>
          <a:blip r:embed="rId4">
            <a:alphaModFix/>
          </a:blip>
          <a:stretch>
            <a:fillRect/>
          </a:stretch>
        </p:blipFill>
        <p:spPr>
          <a:xfrm>
            <a:off x="4934579" y="2361365"/>
            <a:ext cx="3586600" cy="23867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idx="1" type="body"/>
          </p:nvPr>
        </p:nvSpPr>
        <p:spPr>
          <a:xfrm>
            <a:off x="582300" y="45306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Examples </a:t>
            </a:r>
            <a:endParaRPr b="1" sz="3000"/>
          </a:p>
        </p:txBody>
      </p:sp>
      <p:pic>
        <p:nvPicPr>
          <p:cNvPr id="96" name="Google Shape;96;p17"/>
          <p:cNvPicPr preferRelativeResize="0"/>
          <p:nvPr/>
        </p:nvPicPr>
        <p:blipFill>
          <a:blip r:embed="rId3">
            <a:alphaModFix/>
          </a:blip>
          <a:stretch>
            <a:fillRect/>
          </a:stretch>
        </p:blipFill>
        <p:spPr>
          <a:xfrm>
            <a:off x="97250" y="526825"/>
            <a:ext cx="3052795" cy="2355176"/>
          </a:xfrm>
          <a:prstGeom prst="rect">
            <a:avLst/>
          </a:prstGeom>
          <a:noFill/>
          <a:ln cap="flat" cmpd="sng" w="28575">
            <a:solidFill>
              <a:schemeClr val="accent1"/>
            </a:solidFill>
            <a:prstDash val="solid"/>
            <a:round/>
            <a:headEnd len="sm" w="sm" type="none"/>
            <a:tailEnd len="sm" w="sm" type="none"/>
          </a:ln>
        </p:spPr>
      </p:pic>
      <p:sp>
        <p:nvSpPr>
          <p:cNvPr id="97" name="Google Shape;97;p17"/>
          <p:cNvSpPr txBox="1"/>
          <p:nvPr/>
        </p:nvSpPr>
        <p:spPr>
          <a:xfrm>
            <a:off x="5961785" y="2995950"/>
            <a:ext cx="2943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Prop 65 Warning on the back of a Costco ‘Bento Box Snack Mix’ </a:t>
            </a:r>
            <a:r>
              <a:rPr lang="en" sz="1100" u="sng">
                <a:solidFill>
                  <a:schemeClr val="hlink"/>
                </a:solidFill>
                <a:hlinkClick r:id="rId4"/>
              </a:rPr>
              <a:t>Image source</a:t>
            </a:r>
            <a:r>
              <a:rPr lang="en" sz="1100"/>
              <a:t> </a:t>
            </a:r>
            <a:endParaRPr sz="1100"/>
          </a:p>
        </p:txBody>
      </p:sp>
      <p:pic>
        <p:nvPicPr>
          <p:cNvPr id="98" name="Google Shape;98;p17"/>
          <p:cNvPicPr preferRelativeResize="0"/>
          <p:nvPr/>
        </p:nvPicPr>
        <p:blipFill rotWithShape="1">
          <a:blip r:embed="rId5">
            <a:alphaModFix/>
          </a:blip>
          <a:srcRect b="0" l="12966" r="13025" t="0"/>
          <a:stretch/>
        </p:blipFill>
        <p:spPr>
          <a:xfrm>
            <a:off x="6000737" y="526825"/>
            <a:ext cx="2865675" cy="2174275"/>
          </a:xfrm>
          <a:prstGeom prst="rect">
            <a:avLst/>
          </a:prstGeom>
          <a:noFill/>
          <a:ln cap="flat" cmpd="sng" w="28575">
            <a:solidFill>
              <a:schemeClr val="accent1"/>
            </a:solidFill>
            <a:prstDash val="solid"/>
            <a:round/>
            <a:headEnd len="sm" w="sm" type="none"/>
            <a:tailEnd len="sm" w="sm" type="none"/>
          </a:ln>
        </p:spPr>
      </p:pic>
      <p:sp>
        <p:nvSpPr>
          <p:cNvPr id="99" name="Google Shape;99;p17"/>
          <p:cNvSpPr txBox="1"/>
          <p:nvPr/>
        </p:nvSpPr>
        <p:spPr>
          <a:xfrm>
            <a:off x="123650" y="3031675"/>
            <a:ext cx="300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Prop 65 Warning posted on a hot food bar  </a:t>
            </a:r>
            <a:r>
              <a:rPr lang="en" sz="1000" u="sng">
                <a:solidFill>
                  <a:schemeClr val="hlink"/>
                </a:solidFill>
                <a:hlinkClick r:id="rId6"/>
              </a:rPr>
              <a:t>Image source</a:t>
            </a:r>
            <a:r>
              <a:rPr lang="en" sz="1000"/>
              <a:t> </a:t>
            </a:r>
            <a:endParaRPr sz="1100"/>
          </a:p>
        </p:txBody>
      </p:sp>
      <p:sp>
        <p:nvSpPr>
          <p:cNvPr id="100" name="Google Shape;100;p17"/>
          <p:cNvSpPr txBox="1"/>
          <p:nvPr/>
        </p:nvSpPr>
        <p:spPr>
          <a:xfrm>
            <a:off x="3302450" y="3719875"/>
            <a:ext cx="2506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a:ea typeface="Roboto"/>
                <a:cs typeface="Roboto"/>
                <a:sym typeface="Roboto"/>
              </a:rPr>
              <a:t>Prop 65 Warning posted in a parking garage </a:t>
            </a:r>
            <a:r>
              <a:rPr lang="en" sz="1100" u="sng">
                <a:solidFill>
                  <a:schemeClr val="hlink"/>
                </a:solidFill>
                <a:latin typeface="Roboto"/>
                <a:ea typeface="Roboto"/>
                <a:cs typeface="Roboto"/>
                <a:sym typeface="Roboto"/>
                <a:hlinkClick r:id="rId7"/>
              </a:rPr>
              <a:t>Image Source</a:t>
            </a:r>
            <a:r>
              <a:rPr lang="en" sz="1100">
                <a:latin typeface="Roboto"/>
                <a:ea typeface="Roboto"/>
                <a:cs typeface="Roboto"/>
                <a:sym typeface="Roboto"/>
              </a:rPr>
              <a:t> </a:t>
            </a:r>
            <a:endParaRPr sz="1100">
              <a:latin typeface="Roboto"/>
              <a:ea typeface="Roboto"/>
              <a:cs typeface="Roboto"/>
              <a:sym typeface="Roboto"/>
            </a:endParaRPr>
          </a:p>
        </p:txBody>
      </p:sp>
      <p:pic>
        <p:nvPicPr>
          <p:cNvPr id="101" name="Google Shape;101;p17"/>
          <p:cNvPicPr preferRelativeResize="0"/>
          <p:nvPr/>
        </p:nvPicPr>
        <p:blipFill>
          <a:blip r:embed="rId8">
            <a:alphaModFix/>
          </a:blip>
          <a:stretch>
            <a:fillRect/>
          </a:stretch>
        </p:blipFill>
        <p:spPr>
          <a:xfrm>
            <a:off x="3302445" y="1389700"/>
            <a:ext cx="2506940" cy="226126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52400" y="359588"/>
            <a:ext cx="8839200" cy="44243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Lato"/>
                <a:ea typeface="Lato"/>
                <a:cs typeface="Lato"/>
                <a:sym typeface="Lato"/>
              </a:rPr>
              <a:t>What are these warnings for?</a:t>
            </a:r>
            <a:endParaRPr sz="3100">
              <a:latin typeface="Lato"/>
              <a:ea typeface="Lato"/>
              <a:cs typeface="Lato"/>
              <a:sym typeface="Lato"/>
            </a:endParaRPr>
          </a:p>
        </p:txBody>
      </p:sp>
      <p:sp>
        <p:nvSpPr>
          <p:cNvPr id="112" name="Google Shape;112;p1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Lato"/>
                <a:ea typeface="Lato"/>
                <a:cs typeface="Lato"/>
                <a:sym typeface="Lato"/>
              </a:rPr>
              <a:t>Proposition 65 list contains two types of chemicals: </a:t>
            </a:r>
            <a:endParaRPr sz="1800">
              <a:solidFill>
                <a:srgbClr val="000000"/>
              </a:solidFill>
              <a:latin typeface="Lato"/>
              <a:ea typeface="Lato"/>
              <a:cs typeface="Lato"/>
              <a:sym typeface="Lato"/>
            </a:endParaRPr>
          </a:p>
          <a:p>
            <a:pPr indent="-342900" lvl="0" marL="457200" rtl="0" algn="l">
              <a:spcBef>
                <a:spcPts val="1600"/>
              </a:spcBef>
              <a:spcAft>
                <a:spcPts val="0"/>
              </a:spcAft>
              <a:buClr>
                <a:srgbClr val="000000"/>
              </a:buClr>
              <a:buSzPts val="1800"/>
              <a:buFont typeface="Lato"/>
              <a:buAutoNum type="arabicParenR"/>
            </a:pPr>
            <a:r>
              <a:rPr i="1" lang="en" sz="1800">
                <a:solidFill>
                  <a:srgbClr val="000000"/>
                </a:solidFill>
                <a:latin typeface="Lato"/>
                <a:ea typeface="Lato"/>
                <a:cs typeface="Lato"/>
                <a:sym typeface="Lato"/>
              </a:rPr>
              <a:t>Carcinogens</a:t>
            </a:r>
            <a:r>
              <a:rPr lang="en" sz="1800">
                <a:solidFill>
                  <a:srgbClr val="000000"/>
                </a:solidFill>
                <a:latin typeface="Lato"/>
                <a:ea typeface="Lato"/>
                <a:cs typeface="Lato"/>
                <a:sym typeface="Lato"/>
              </a:rPr>
              <a:t> (can cause cancer)</a:t>
            </a:r>
            <a:endParaRPr sz="1800">
              <a:solidFill>
                <a:srgbClr val="000000"/>
              </a:solidFill>
              <a:latin typeface="Lato"/>
              <a:ea typeface="Lato"/>
              <a:cs typeface="Lato"/>
              <a:sym typeface="Lato"/>
            </a:endParaRPr>
          </a:p>
          <a:p>
            <a:pPr indent="-342900" lvl="0" marL="457200" rtl="0" algn="l">
              <a:spcBef>
                <a:spcPts val="0"/>
              </a:spcBef>
              <a:spcAft>
                <a:spcPts val="0"/>
              </a:spcAft>
              <a:buClr>
                <a:srgbClr val="000000"/>
              </a:buClr>
              <a:buSzPts val="1800"/>
              <a:buFont typeface="Lato"/>
              <a:buAutoNum type="arabicParenR"/>
            </a:pPr>
            <a:r>
              <a:rPr i="1" lang="en" sz="1800">
                <a:solidFill>
                  <a:srgbClr val="000000"/>
                </a:solidFill>
                <a:latin typeface="Lato"/>
                <a:ea typeface="Lato"/>
                <a:cs typeface="Lato"/>
                <a:sym typeface="Lato"/>
              </a:rPr>
              <a:t>Reproductive toxicants</a:t>
            </a:r>
            <a:r>
              <a:rPr lang="en" sz="1800">
                <a:solidFill>
                  <a:srgbClr val="000000"/>
                </a:solidFill>
                <a:latin typeface="Lato"/>
                <a:ea typeface="Lato"/>
                <a:cs typeface="Lato"/>
                <a:sym typeface="Lato"/>
              </a:rPr>
              <a:t> (cause birth defects or other reproductive harm, such as sterility or miscarriages)</a:t>
            </a:r>
            <a:endParaRPr sz="1800">
              <a:latin typeface="Lato"/>
              <a:ea typeface="Lato"/>
              <a:cs typeface="Lato"/>
              <a:sym typeface="Lato"/>
            </a:endParaRPr>
          </a:p>
        </p:txBody>
      </p:sp>
      <p:sp>
        <p:nvSpPr>
          <p:cNvPr id="113" name="Google Shape;113;p1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Lato"/>
                <a:ea typeface="Lato"/>
                <a:cs typeface="Lato"/>
                <a:sym typeface="Lato"/>
              </a:rPr>
              <a:t>This proposition has</a:t>
            </a:r>
            <a:r>
              <a:rPr lang="en" sz="1400">
                <a:solidFill>
                  <a:srgbClr val="000000"/>
                </a:solidFill>
                <a:latin typeface="Lato"/>
                <a:ea typeface="Lato"/>
                <a:cs typeface="Lato"/>
                <a:sym typeface="Lato"/>
              </a:rPr>
              <a:t> moved businesses away from using chemicals on the Prop 65 list in order to avoid labeling their product or space with a warning label. </a:t>
            </a:r>
            <a:endParaRPr sz="1400">
              <a:solidFill>
                <a:srgbClr val="000000"/>
              </a:solidFill>
              <a:latin typeface="Lato"/>
              <a:ea typeface="Lato"/>
              <a:cs typeface="Lato"/>
              <a:sym typeface="Lato"/>
            </a:endParaRPr>
          </a:p>
          <a:p>
            <a:pPr indent="0" lvl="0" marL="0" rtl="0" algn="l">
              <a:spcBef>
                <a:spcPts val="1600"/>
              </a:spcBef>
              <a:spcAft>
                <a:spcPts val="0"/>
              </a:spcAft>
              <a:buNone/>
            </a:pPr>
            <a:r>
              <a:t/>
            </a:r>
            <a:endParaRPr sz="1400">
              <a:solidFill>
                <a:srgbClr val="000000"/>
              </a:solidFill>
              <a:latin typeface="Lato"/>
              <a:ea typeface="Lato"/>
              <a:cs typeface="Lato"/>
              <a:sym typeface="Lato"/>
            </a:endParaRPr>
          </a:p>
          <a:p>
            <a:pPr indent="0" lvl="0" marL="0" rtl="0" algn="l">
              <a:spcBef>
                <a:spcPts val="1600"/>
              </a:spcBef>
              <a:spcAft>
                <a:spcPts val="1600"/>
              </a:spcAft>
              <a:buNone/>
            </a:pPr>
            <a:r>
              <a:rPr lang="en" sz="1400">
                <a:solidFill>
                  <a:srgbClr val="000000"/>
                </a:solidFill>
                <a:latin typeface="Lato"/>
                <a:ea typeface="Lato"/>
                <a:cs typeface="Lato"/>
                <a:sym typeface="Lato"/>
              </a:rPr>
              <a:t>And according to the EPA: Proposition 65 has “</a:t>
            </a:r>
            <a:r>
              <a:rPr b="1" lang="en" sz="1400">
                <a:solidFill>
                  <a:srgbClr val="000000"/>
                </a:solidFill>
                <a:latin typeface="Lato"/>
                <a:ea typeface="Lato"/>
                <a:cs typeface="Lato"/>
                <a:sym typeface="Lato"/>
              </a:rPr>
              <a:t>increased public awareness about the adverse effects of exposures to listed chemicals.... [and] provided an incentive for manufacturers to remove listed chemicals from their products.</a:t>
            </a:r>
            <a:r>
              <a:rPr lang="en" sz="1400">
                <a:solidFill>
                  <a:srgbClr val="000000"/>
                </a:solidFill>
                <a:latin typeface="Lato"/>
                <a:ea typeface="Lato"/>
                <a:cs typeface="Lato"/>
                <a:sym typeface="Lato"/>
              </a:rPr>
              <a:t>” </a:t>
            </a:r>
            <a:endParaRPr sz="1400">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Helvetica Neue"/>
                <a:ea typeface="Helvetica Neue"/>
                <a:cs typeface="Helvetica Neue"/>
                <a:sym typeface="Helvetica Neue"/>
              </a:rPr>
              <a:t>Exemptions:</a:t>
            </a:r>
            <a:endParaRPr sz="3100">
              <a:latin typeface="Helvetica Neue"/>
              <a:ea typeface="Helvetica Neue"/>
              <a:cs typeface="Helvetica Neue"/>
              <a:sym typeface="Helvetica Neue"/>
            </a:endParaRPr>
          </a:p>
        </p:txBody>
      </p:sp>
      <p:sp>
        <p:nvSpPr>
          <p:cNvPr id="119" name="Google Shape;119;p20"/>
          <p:cNvSpPr txBox="1"/>
          <p:nvPr>
            <p:ph idx="1" type="body"/>
          </p:nvPr>
        </p:nvSpPr>
        <p:spPr>
          <a:xfrm>
            <a:off x="4572000" y="446250"/>
            <a:ext cx="4166400" cy="4098600"/>
          </a:xfrm>
          <a:prstGeom prst="rect">
            <a:avLst/>
          </a:prstGeom>
        </p:spPr>
        <p:txBody>
          <a:bodyPr anchorCtr="0" anchor="t" bIns="91425" lIns="91425" spcFirstLastPara="1" rIns="91425" wrap="square" tIns="91425">
            <a:noAutofit/>
          </a:bodyPr>
          <a:lstStyle/>
          <a:p>
            <a:pPr indent="-323850" lvl="0" marL="457200" rtl="0" algn="l">
              <a:spcBef>
                <a:spcPts val="900"/>
              </a:spcBef>
              <a:spcAft>
                <a:spcPts val="0"/>
              </a:spcAft>
              <a:buClr>
                <a:srgbClr val="000000"/>
              </a:buClr>
              <a:buSzPts val="1500"/>
              <a:buFont typeface="Lato"/>
              <a:buChar char="➔"/>
            </a:pPr>
            <a:r>
              <a:rPr lang="en" sz="1500">
                <a:solidFill>
                  <a:srgbClr val="000000"/>
                </a:solidFill>
                <a:highlight>
                  <a:srgbClr val="FFFFFF"/>
                </a:highlight>
                <a:latin typeface="Lato"/>
                <a:ea typeface="Lato"/>
                <a:cs typeface="Lato"/>
                <a:sym typeface="Lato"/>
              </a:rPr>
              <a:t>Governmental agencies and public water utilities</a:t>
            </a:r>
            <a:endParaRPr sz="1500">
              <a:solidFill>
                <a:srgbClr val="000000"/>
              </a:solidFill>
              <a:highlight>
                <a:srgbClr val="FFFFFF"/>
              </a:highlight>
              <a:latin typeface="Lato"/>
              <a:ea typeface="Lato"/>
              <a:cs typeface="Lato"/>
              <a:sym typeface="Lato"/>
            </a:endParaRPr>
          </a:p>
          <a:p>
            <a:pPr indent="-292100" lvl="0" marL="457200" rtl="0" algn="l">
              <a:spcBef>
                <a:spcPts val="0"/>
              </a:spcBef>
              <a:spcAft>
                <a:spcPts val="0"/>
              </a:spcAft>
              <a:buClr>
                <a:srgbClr val="FFFFFF"/>
              </a:buClr>
              <a:buSzPts val="1000"/>
              <a:buFont typeface="Lato"/>
              <a:buChar char="➔"/>
            </a:pPr>
            <a:r>
              <a:t/>
            </a:r>
            <a:endParaRPr sz="1500">
              <a:solidFill>
                <a:srgbClr val="000000"/>
              </a:solidFill>
              <a:highlight>
                <a:srgbClr val="FFFFFF"/>
              </a:highlight>
              <a:latin typeface="Lato"/>
              <a:ea typeface="Lato"/>
              <a:cs typeface="Lato"/>
              <a:sym typeface="Lato"/>
            </a:endParaRPr>
          </a:p>
          <a:p>
            <a:pPr indent="-323850" lvl="0" marL="457200" rtl="0" algn="l">
              <a:spcBef>
                <a:spcPts val="0"/>
              </a:spcBef>
              <a:spcAft>
                <a:spcPts val="0"/>
              </a:spcAft>
              <a:buClr>
                <a:srgbClr val="000000"/>
              </a:buClr>
              <a:buSzPts val="1500"/>
              <a:buFont typeface="Lato"/>
              <a:buChar char="➔"/>
            </a:pPr>
            <a:r>
              <a:rPr lang="en" sz="1500">
                <a:solidFill>
                  <a:srgbClr val="000000"/>
                </a:solidFill>
                <a:highlight>
                  <a:srgbClr val="FFFFFF"/>
                </a:highlight>
                <a:latin typeface="Lato"/>
                <a:ea typeface="Lato"/>
                <a:cs typeface="Lato"/>
                <a:sym typeface="Lato"/>
              </a:rPr>
              <a:t>Businesses with 9 or fewer employees</a:t>
            </a:r>
            <a:endParaRPr sz="1500">
              <a:solidFill>
                <a:srgbClr val="000000"/>
              </a:solidFill>
              <a:highlight>
                <a:srgbClr val="FFFFFF"/>
              </a:highlight>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t/>
            </a:r>
            <a:endParaRPr sz="1500">
              <a:solidFill>
                <a:srgbClr val="000000"/>
              </a:solidFill>
              <a:highlight>
                <a:srgbClr val="FFFFFF"/>
              </a:highlight>
              <a:latin typeface="Lato"/>
              <a:ea typeface="Lato"/>
              <a:cs typeface="Lato"/>
              <a:sym typeface="Lato"/>
            </a:endParaRPr>
          </a:p>
          <a:p>
            <a:pPr indent="-317500" lvl="0" marL="457200" rtl="0" algn="l">
              <a:spcBef>
                <a:spcPts val="0"/>
              </a:spcBef>
              <a:spcAft>
                <a:spcPts val="0"/>
              </a:spcAft>
              <a:buClr>
                <a:srgbClr val="000000"/>
              </a:buClr>
              <a:buSzPts val="1400"/>
              <a:buFont typeface="Lato"/>
              <a:buChar char="➔"/>
            </a:pPr>
            <a:r>
              <a:rPr lang="en" sz="1500">
                <a:solidFill>
                  <a:srgbClr val="000000"/>
                </a:solidFill>
                <a:highlight>
                  <a:schemeClr val="lt1"/>
                </a:highlight>
                <a:latin typeface="Lato"/>
                <a:ea typeface="Lato"/>
                <a:cs typeface="Lato"/>
                <a:sym typeface="Lato"/>
              </a:rPr>
              <a:t>Exposures that pose no significant risk of cancer or reproductive harm</a:t>
            </a:r>
            <a:endParaRPr sz="1500">
              <a:solidFill>
                <a:srgbClr val="000000"/>
              </a:solidFill>
              <a:highlight>
                <a:schemeClr val="lt1"/>
              </a:highlight>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t/>
            </a:r>
            <a:endParaRPr sz="1500">
              <a:solidFill>
                <a:srgbClr val="000000"/>
              </a:solidFill>
              <a:highlight>
                <a:srgbClr val="FFFFFF"/>
              </a:highlight>
              <a:latin typeface="Lato"/>
              <a:ea typeface="Lato"/>
              <a:cs typeface="Lato"/>
              <a:sym typeface="Lato"/>
            </a:endParaRPr>
          </a:p>
          <a:p>
            <a:pPr indent="-323850" lvl="1" marL="914400" rtl="0" algn="l">
              <a:spcBef>
                <a:spcPts val="0"/>
              </a:spcBef>
              <a:spcAft>
                <a:spcPts val="0"/>
              </a:spcAft>
              <a:buClr>
                <a:srgbClr val="000000"/>
              </a:buClr>
              <a:buSzPts val="1500"/>
              <a:buFont typeface="Lato"/>
              <a:buChar char="◆"/>
            </a:pPr>
            <a:r>
              <a:rPr lang="en" sz="1300">
                <a:solidFill>
                  <a:srgbClr val="000000"/>
                </a:solidFill>
                <a:highlight>
                  <a:srgbClr val="FFFFFF"/>
                </a:highlight>
                <a:latin typeface="Lato"/>
                <a:ea typeface="Lato"/>
                <a:cs typeface="Lato"/>
                <a:sym typeface="Lato"/>
              </a:rPr>
              <a:t>Exposures that will produce no observable reproductive effect at 1,000 times the level in question</a:t>
            </a:r>
            <a:endParaRPr sz="1300">
              <a:solidFill>
                <a:srgbClr val="000000"/>
              </a:solidFill>
              <a:highlight>
                <a:srgbClr val="FFFFFF"/>
              </a:highlight>
              <a:latin typeface="Lato"/>
              <a:ea typeface="Lato"/>
              <a:cs typeface="Lato"/>
              <a:sym typeface="Lato"/>
            </a:endParaRPr>
          </a:p>
          <a:p>
            <a:pPr indent="-311150" lvl="1" marL="914400" rtl="0" algn="l">
              <a:spcBef>
                <a:spcPts val="0"/>
              </a:spcBef>
              <a:spcAft>
                <a:spcPts val="0"/>
              </a:spcAft>
              <a:buClr>
                <a:srgbClr val="000000"/>
              </a:buClr>
              <a:buSzPts val="1300"/>
              <a:buFont typeface="Lato"/>
              <a:buChar char="◆"/>
            </a:pPr>
            <a:r>
              <a:rPr lang="en" sz="1300">
                <a:solidFill>
                  <a:srgbClr val="000000"/>
                </a:solidFill>
                <a:highlight>
                  <a:schemeClr val="lt1"/>
                </a:highlight>
                <a:latin typeface="Lato"/>
                <a:ea typeface="Lato"/>
                <a:cs typeface="Lato"/>
                <a:sym typeface="Lato"/>
              </a:rPr>
              <a:t>No Significant Risk Level (NSRL)</a:t>
            </a:r>
            <a:endParaRPr sz="1300">
              <a:solidFill>
                <a:srgbClr val="000000"/>
              </a:solidFill>
              <a:highlight>
                <a:schemeClr val="lt1"/>
              </a:highlight>
              <a:latin typeface="Lato"/>
              <a:ea typeface="Lato"/>
              <a:cs typeface="Lato"/>
              <a:sym typeface="Lato"/>
            </a:endParaRPr>
          </a:p>
          <a:p>
            <a:pPr indent="-311150" lvl="2" marL="1371600" rtl="0" algn="l">
              <a:spcBef>
                <a:spcPts val="0"/>
              </a:spcBef>
              <a:spcAft>
                <a:spcPts val="0"/>
              </a:spcAft>
              <a:buClr>
                <a:srgbClr val="000000"/>
              </a:buClr>
              <a:buSzPts val="1300"/>
              <a:buFont typeface="Lato"/>
              <a:buChar char="●"/>
            </a:pPr>
            <a:r>
              <a:rPr lang="en" sz="1300">
                <a:solidFill>
                  <a:srgbClr val="000000"/>
                </a:solidFill>
                <a:highlight>
                  <a:schemeClr val="lt1"/>
                </a:highlight>
                <a:latin typeface="Lato"/>
                <a:ea typeface="Lato"/>
                <a:cs typeface="Lato"/>
                <a:sym typeface="Lato"/>
              </a:rPr>
              <a:t>a level of exposure that would cause no more than 1 extra case of cancer in 100,000 people over a 70 year lifetime</a:t>
            </a:r>
            <a:endParaRPr sz="1300">
              <a:solidFill>
                <a:srgbClr val="000000"/>
              </a:solidFill>
              <a:highlight>
                <a:schemeClr val="lt1"/>
              </a:highlight>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t/>
            </a:r>
            <a:endParaRPr sz="1500">
              <a:solidFill>
                <a:srgbClr val="000000"/>
              </a:solidFill>
              <a:highlight>
                <a:srgbClr val="FFFFFF"/>
              </a:highlight>
              <a:latin typeface="Lato"/>
              <a:ea typeface="Lato"/>
              <a:cs typeface="Lato"/>
              <a:sym typeface="Lato"/>
            </a:endParaRPr>
          </a:p>
          <a:p>
            <a:pPr indent="0" lvl="0" marL="0" rtl="0" algn="l">
              <a:spcBef>
                <a:spcPts val="1800"/>
              </a:spcBef>
              <a:spcAft>
                <a:spcPts val="1600"/>
              </a:spcAft>
              <a:buNone/>
            </a:pPr>
            <a:r>
              <a:t/>
            </a:r>
            <a:endParaRPr>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accent6"/>
                </a:solidFill>
                <a:latin typeface="Lato"/>
                <a:ea typeface="Lato"/>
                <a:cs typeface="Lato"/>
                <a:sym typeface="Lato"/>
              </a:rPr>
              <a:t>Who oversees Proposition 65?</a:t>
            </a:r>
            <a:endParaRPr sz="3100">
              <a:solidFill>
                <a:schemeClr val="accent6"/>
              </a:solidFill>
              <a:latin typeface="Lato"/>
              <a:ea typeface="Lato"/>
              <a:cs typeface="Lato"/>
              <a:sym typeface="Lato"/>
            </a:endParaRPr>
          </a:p>
        </p:txBody>
      </p:sp>
      <p:pic>
        <p:nvPicPr>
          <p:cNvPr id="125" name="Google Shape;125;p21"/>
          <p:cNvPicPr preferRelativeResize="0"/>
          <p:nvPr/>
        </p:nvPicPr>
        <p:blipFill>
          <a:blip r:embed="rId3">
            <a:alphaModFix/>
          </a:blip>
          <a:stretch>
            <a:fillRect/>
          </a:stretch>
        </p:blipFill>
        <p:spPr>
          <a:xfrm>
            <a:off x="4972175" y="421850"/>
            <a:ext cx="3395500" cy="1063325"/>
          </a:xfrm>
          <a:prstGeom prst="rect">
            <a:avLst/>
          </a:prstGeom>
          <a:noFill/>
          <a:ln>
            <a:noFill/>
          </a:ln>
        </p:spPr>
      </p:pic>
      <p:sp>
        <p:nvSpPr>
          <p:cNvPr id="126" name="Google Shape;126;p21"/>
          <p:cNvSpPr txBox="1"/>
          <p:nvPr/>
        </p:nvSpPr>
        <p:spPr>
          <a:xfrm>
            <a:off x="5095700" y="1732300"/>
            <a:ext cx="3639000" cy="28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Open Sans"/>
                <a:ea typeface="Open Sans"/>
                <a:cs typeface="Open Sans"/>
                <a:sym typeface="Open Sans"/>
              </a:rPr>
              <a:t>The Office of Environmental Health Hazard Assessment (OEHHA) </a:t>
            </a:r>
            <a:r>
              <a:rPr lang="en" sz="1700" u="sng">
                <a:solidFill>
                  <a:schemeClr val="hlink"/>
                </a:solidFill>
                <a:latin typeface="Open Sans"/>
                <a:ea typeface="Open Sans"/>
                <a:cs typeface="Open Sans"/>
                <a:sym typeface="Open Sans"/>
                <a:hlinkClick r:id="rId4"/>
              </a:rPr>
              <a:t>lists</a:t>
            </a:r>
            <a:r>
              <a:rPr lang="en" sz="1700">
                <a:latin typeface="Open Sans"/>
                <a:ea typeface="Open Sans"/>
                <a:cs typeface="Open Sans"/>
                <a:sym typeface="Open Sans"/>
              </a:rPr>
              <a:t> chemicals, and the California Attorney General’s office or any district attorney or certain city attorneys, or by any individual acting in the public interest can enforce Proposition 65.</a:t>
            </a:r>
            <a:endParaRPr sz="1700">
              <a:latin typeface="Open Sans"/>
              <a:ea typeface="Open Sans"/>
              <a:cs typeface="Open Sans"/>
              <a:sym typeface="Open Sans"/>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27" name="Google Shape;127;p21"/>
          <p:cNvPicPr preferRelativeResize="0"/>
          <p:nvPr/>
        </p:nvPicPr>
        <p:blipFill>
          <a:blip r:embed="rId5">
            <a:alphaModFix/>
          </a:blip>
          <a:stretch>
            <a:fillRect/>
          </a:stretch>
        </p:blipFill>
        <p:spPr>
          <a:xfrm rot="1245743">
            <a:off x="2182625" y="2438200"/>
            <a:ext cx="1821950" cy="2342949"/>
          </a:xfrm>
          <a:prstGeom prst="rect">
            <a:avLst/>
          </a:prstGeom>
          <a:noFill/>
          <a:ln cap="flat" cmpd="sng" w="19050">
            <a:solidFill>
              <a:srgbClr val="000000"/>
            </a:solidFill>
            <a:prstDash val="solid"/>
            <a:round/>
            <a:headEnd len="sm" w="sm" type="none"/>
            <a:tailEnd len="sm" w="sm" type="none"/>
          </a:ln>
        </p:spPr>
      </p:pic>
      <p:pic>
        <p:nvPicPr>
          <p:cNvPr id="128" name="Google Shape;128;p21"/>
          <p:cNvPicPr preferRelativeResize="0"/>
          <p:nvPr/>
        </p:nvPicPr>
        <p:blipFill>
          <a:blip r:embed="rId6">
            <a:alphaModFix/>
          </a:blip>
          <a:stretch>
            <a:fillRect/>
          </a:stretch>
        </p:blipFill>
        <p:spPr>
          <a:xfrm rot="-711718">
            <a:off x="736700" y="2062038"/>
            <a:ext cx="1811550" cy="2342124"/>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